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00" r:id="rId2"/>
  </p:sldMasterIdLst>
  <p:notesMasterIdLst>
    <p:notesMasterId r:id="rId67"/>
  </p:notesMasterIdLst>
  <p:handoutMasterIdLst>
    <p:handoutMasterId r:id="rId68"/>
  </p:handoutMasterIdLst>
  <p:sldIdLst>
    <p:sldId id="361" r:id="rId3"/>
    <p:sldId id="767" r:id="rId4"/>
    <p:sldId id="357" r:id="rId5"/>
    <p:sldId id="704" r:id="rId6"/>
    <p:sldId id="746" r:id="rId7"/>
    <p:sldId id="725" r:id="rId8"/>
    <p:sldId id="761" r:id="rId9"/>
    <p:sldId id="760" r:id="rId10"/>
    <p:sldId id="749" r:id="rId11"/>
    <p:sldId id="368" r:id="rId12"/>
    <p:sldId id="430" r:id="rId13"/>
    <p:sldId id="763" r:id="rId14"/>
    <p:sldId id="369" r:id="rId15"/>
    <p:sldId id="398" r:id="rId16"/>
    <p:sldId id="375" r:id="rId17"/>
    <p:sldId id="376" r:id="rId18"/>
    <p:sldId id="379" r:id="rId19"/>
    <p:sldId id="380" r:id="rId20"/>
    <p:sldId id="420" r:id="rId21"/>
    <p:sldId id="381" r:id="rId22"/>
    <p:sldId id="370" r:id="rId23"/>
    <p:sldId id="766" r:id="rId24"/>
    <p:sldId id="378" r:id="rId25"/>
    <p:sldId id="442" r:id="rId26"/>
    <p:sldId id="382" r:id="rId27"/>
    <p:sldId id="383" r:id="rId28"/>
    <p:sldId id="384" r:id="rId29"/>
    <p:sldId id="385" r:id="rId30"/>
    <p:sldId id="386" r:id="rId31"/>
    <p:sldId id="387" r:id="rId32"/>
    <p:sldId id="388" r:id="rId33"/>
    <p:sldId id="423" r:id="rId34"/>
    <p:sldId id="765" r:id="rId35"/>
    <p:sldId id="390" r:id="rId36"/>
    <p:sldId id="395" r:id="rId37"/>
    <p:sldId id="396" r:id="rId38"/>
    <p:sldId id="764" r:id="rId39"/>
    <p:sldId id="397" r:id="rId40"/>
    <p:sldId id="371" r:id="rId41"/>
    <p:sldId id="399" r:id="rId42"/>
    <p:sldId id="400" r:id="rId43"/>
    <p:sldId id="440" r:id="rId44"/>
    <p:sldId id="401" r:id="rId45"/>
    <p:sldId id="403" r:id="rId46"/>
    <p:sldId id="424" r:id="rId47"/>
    <p:sldId id="416" r:id="rId48"/>
    <p:sldId id="415" r:id="rId49"/>
    <p:sldId id="425" r:id="rId50"/>
    <p:sldId id="427" r:id="rId51"/>
    <p:sldId id="404" r:id="rId52"/>
    <p:sldId id="405" r:id="rId53"/>
    <p:sldId id="406" r:id="rId54"/>
    <p:sldId id="409" r:id="rId55"/>
    <p:sldId id="407" r:id="rId56"/>
    <p:sldId id="408" r:id="rId57"/>
    <p:sldId id="410" r:id="rId58"/>
    <p:sldId id="411" r:id="rId59"/>
    <p:sldId id="413" r:id="rId60"/>
    <p:sldId id="437" r:id="rId61"/>
    <p:sldId id="414" r:id="rId62"/>
    <p:sldId id="417" r:id="rId63"/>
    <p:sldId id="436" r:id="rId64"/>
    <p:sldId id="419" r:id="rId65"/>
    <p:sldId id="418" r:id="rId66"/>
  </p:sldIdLst>
  <p:sldSz cx="9144000" cy="5143500" type="screen16x9"/>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003" autoAdjust="0"/>
    <p:restoredTop sz="94713" autoAdjust="0"/>
  </p:normalViewPr>
  <p:slideViewPr>
    <p:cSldViewPr>
      <p:cViewPr varScale="1">
        <p:scale>
          <a:sx n="78" d="100"/>
          <a:sy n="78" d="100"/>
        </p:scale>
        <p:origin x="160" y="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782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0D41C79-0FE8-4EF8-8475-4F268D9BDC65}"/>
              </a:ext>
            </a:extLst>
          </p:cNvPr>
          <p:cNvSpPr>
            <a:spLocks noGrp="1" noChangeArrowheads="1"/>
          </p:cNvSpPr>
          <p:nvPr>
            <p:ph type="hdr" sz="quarter"/>
          </p:nvPr>
        </p:nvSpPr>
        <p:spPr bwMode="auto">
          <a:xfrm>
            <a:off x="0"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7C83AAF2-71D4-4A22-8DDB-7A8451670609}"/>
              </a:ext>
            </a:extLst>
          </p:cNvPr>
          <p:cNvSpPr>
            <a:spLocks noGrp="1" noChangeArrowheads="1"/>
          </p:cNvSpPr>
          <p:nvPr>
            <p:ph type="dt" sz="quarter" idx="1"/>
          </p:nvPr>
        </p:nvSpPr>
        <p:spPr bwMode="auto">
          <a:xfrm>
            <a:off x="4024093"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24691C43-8E78-4F80-9C47-9ED88EF8BB36}"/>
              </a:ext>
            </a:extLst>
          </p:cNvPr>
          <p:cNvSpPr>
            <a:spLocks noGrp="1" noChangeArrowheads="1"/>
          </p:cNvSpPr>
          <p:nvPr>
            <p:ph type="ftr" sz="quarter" idx="2"/>
          </p:nvPr>
        </p:nvSpPr>
        <p:spPr bwMode="auto">
          <a:xfrm>
            <a:off x="0"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250826D8-236C-49AD-8E12-9F2DD78FF79F}"/>
              </a:ext>
            </a:extLst>
          </p:cNvPr>
          <p:cNvSpPr>
            <a:spLocks noGrp="1" noChangeArrowheads="1"/>
          </p:cNvSpPr>
          <p:nvPr>
            <p:ph type="sldNum" sz="quarter" idx="3"/>
          </p:nvPr>
        </p:nvSpPr>
        <p:spPr bwMode="auto">
          <a:xfrm>
            <a:off x="4024093"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942300" eaLnBrk="0" hangingPunct="0">
              <a:defRPr sz="1200">
                <a:ea typeface="ヒラギノ角ゴ Pro W3" panose="020B0300000000000000" pitchFamily="34" charset="-128"/>
              </a:defRPr>
            </a:lvl1pPr>
          </a:lstStyle>
          <a:p>
            <a:pPr>
              <a:defRPr/>
            </a:pPr>
            <a:fld id="{E343013E-4D0F-471B-B088-1A9D06C8A6A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3D7432-B6D7-4A88-BE3B-12281F0C2BE6}"/>
              </a:ext>
            </a:extLst>
          </p:cNvPr>
          <p:cNvSpPr>
            <a:spLocks noGrp="1" noChangeArrowheads="1"/>
          </p:cNvSpPr>
          <p:nvPr>
            <p:ph type="hdr" sz="quarter"/>
          </p:nvPr>
        </p:nvSpPr>
        <p:spPr bwMode="auto">
          <a:xfrm>
            <a:off x="0"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2522BBEB-4ED6-4D39-B1BD-35D624B9E953}"/>
              </a:ext>
            </a:extLst>
          </p:cNvPr>
          <p:cNvSpPr>
            <a:spLocks noGrp="1" noChangeArrowheads="1"/>
          </p:cNvSpPr>
          <p:nvPr>
            <p:ph type="dt" idx="1"/>
          </p:nvPr>
        </p:nvSpPr>
        <p:spPr bwMode="auto">
          <a:xfrm>
            <a:off x="4024093"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6148" name="Rectangle 4">
            <a:extLst>
              <a:ext uri="{FF2B5EF4-FFF2-40B4-BE49-F238E27FC236}">
                <a16:creationId xmlns:a16="http://schemas.microsoft.com/office/drawing/2014/main" id="{A1B7030C-BF7B-4449-B574-92CC3FF04F26}"/>
              </a:ext>
            </a:extLst>
          </p:cNvPr>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2044754-549F-4209-896F-5AED4F5F5ED7}"/>
              </a:ext>
            </a:extLst>
          </p:cNvPr>
          <p:cNvSpPr>
            <a:spLocks noGrp="1" noChangeArrowheads="1"/>
          </p:cNvSpPr>
          <p:nvPr>
            <p:ph type="body" sz="quarter" idx="3"/>
          </p:nvPr>
        </p:nvSpPr>
        <p:spPr bwMode="auto">
          <a:xfrm>
            <a:off x="947320" y="4460167"/>
            <a:ext cx="5207838" cy="422449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158BD987-187F-4E74-857A-256122AF726E}"/>
              </a:ext>
            </a:extLst>
          </p:cNvPr>
          <p:cNvSpPr>
            <a:spLocks noGrp="1" noChangeArrowheads="1"/>
          </p:cNvSpPr>
          <p:nvPr>
            <p:ph type="ftr" sz="quarter" idx="4"/>
          </p:nvPr>
        </p:nvSpPr>
        <p:spPr bwMode="auto">
          <a:xfrm>
            <a:off x="0"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63921234-D414-4424-8B43-BC1ED5052F25}"/>
              </a:ext>
            </a:extLst>
          </p:cNvPr>
          <p:cNvSpPr>
            <a:spLocks noGrp="1" noChangeArrowheads="1"/>
          </p:cNvSpPr>
          <p:nvPr>
            <p:ph type="sldNum" sz="quarter" idx="5"/>
          </p:nvPr>
        </p:nvSpPr>
        <p:spPr bwMode="auto">
          <a:xfrm>
            <a:off x="4024093"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942300" eaLnBrk="0" hangingPunct="0">
              <a:defRPr sz="1200">
                <a:ea typeface="ヒラギノ角ゴ Pro W3" panose="020B0300000000000000" pitchFamily="34" charset="-128"/>
              </a:defRPr>
            </a:lvl1pPr>
          </a:lstStyle>
          <a:p>
            <a:pPr>
              <a:defRPr/>
            </a:pPr>
            <a:fld id="{410384E3-C7AF-48C1-80CD-11A4FC7D10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anose="020B0600070205080204"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E81005C-3A70-478A-84EB-66ED3654B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51271" indent="-28895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5580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1812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80443"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7FCA8D34-1F87-40F3-8020-393E5C321AA8}" type="slidenum">
              <a:rPr lang="en-US" altLang="en-US" smtClean="0"/>
              <a:pPr>
                <a:spcBef>
                  <a:spcPct val="0"/>
                </a:spcBef>
              </a:pPr>
              <a:t>1</a:t>
            </a:fld>
            <a:endParaRPr lang="en-US" altLang="en-US"/>
          </a:p>
        </p:txBody>
      </p:sp>
      <p:sp>
        <p:nvSpPr>
          <p:cNvPr id="9219" name="Rectangle 2">
            <a:extLst>
              <a:ext uri="{FF2B5EF4-FFF2-40B4-BE49-F238E27FC236}">
                <a16:creationId xmlns:a16="http://schemas.microsoft.com/office/drawing/2014/main" id="{0EAB528F-2B7F-4080-8D47-6A43B6D3E4E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56EAF0E-3845-4B68-B2A4-01937382EF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like Principle 4</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23</a:t>
            </a:fld>
            <a:endParaRPr lang="en-US" altLang="en-US"/>
          </a:p>
        </p:txBody>
      </p:sp>
    </p:spTree>
    <p:extLst>
      <p:ext uri="{BB962C8B-B14F-4D97-AF65-F5344CB8AC3E}">
        <p14:creationId xmlns:p14="http://schemas.microsoft.com/office/powerpoint/2010/main" val="387142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A9983F6-121A-429D-A072-9AAD84E711FD}"/>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B6A9A60C-5E90-4657-A501-A83E6B4176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PAS: Remember we now have 7 areas of focus, as we added the Environment. </a:t>
            </a:r>
          </a:p>
        </p:txBody>
      </p:sp>
      <p:sp>
        <p:nvSpPr>
          <p:cNvPr id="46084" name="Slide Number Placeholder 3">
            <a:extLst>
              <a:ext uri="{FF2B5EF4-FFF2-40B4-BE49-F238E27FC236}">
                <a16:creationId xmlns:a16="http://schemas.microsoft.com/office/drawing/2014/main" id="{1DDAE088-C7A7-44C3-A9C7-55866BF50C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1363" indent="-28416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1413" indent="-22701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98613" indent="-22701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5813" indent="-22701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322FEA2E-9EA1-4C84-9AD6-CFD43274B3BD}" type="slidenum">
              <a:rPr lang="en-US" altLang="en-US" smtClean="0"/>
              <a:pPr>
                <a:spcBef>
                  <a:spcPct val="0"/>
                </a:spcBef>
              </a:pPr>
              <a:t>33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51</a:t>
            </a:fld>
            <a:endParaRPr lang="en-US" altLang="en-US"/>
          </a:p>
        </p:txBody>
      </p:sp>
    </p:spTree>
    <p:extLst>
      <p:ext uri="{BB962C8B-B14F-4D97-AF65-F5344CB8AC3E}">
        <p14:creationId xmlns:p14="http://schemas.microsoft.com/office/powerpoint/2010/main" val="21336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55</a:t>
            </a:fld>
            <a:endParaRPr lang="en-US" altLang="en-US"/>
          </a:p>
        </p:txBody>
      </p:sp>
    </p:spTree>
    <p:extLst>
      <p:ext uri="{BB962C8B-B14F-4D97-AF65-F5344CB8AC3E}">
        <p14:creationId xmlns:p14="http://schemas.microsoft.com/office/powerpoint/2010/main" val="314611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57</a:t>
            </a:fld>
            <a:endParaRPr lang="en-US" altLang="en-US"/>
          </a:p>
        </p:txBody>
      </p:sp>
    </p:spTree>
    <p:extLst>
      <p:ext uri="{BB962C8B-B14F-4D97-AF65-F5344CB8AC3E}">
        <p14:creationId xmlns:p14="http://schemas.microsoft.com/office/powerpoint/2010/main" val="170335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59</a:t>
            </a:fld>
            <a:endParaRPr lang="en-US" altLang="en-US"/>
          </a:p>
        </p:txBody>
      </p:sp>
    </p:spTree>
    <p:extLst>
      <p:ext uri="{BB962C8B-B14F-4D97-AF65-F5344CB8AC3E}">
        <p14:creationId xmlns:p14="http://schemas.microsoft.com/office/powerpoint/2010/main" val="408493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2D7E3E-EF4D-40F5-921E-0F6AEACE36DD}"/>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0CC67C8C-C174-4867-853D-A2C3776522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DDF and WF available to help – big time.  With the end of Polio coming soon, we need to build our capability to do grants.  We have big players, like B&amp;MG that are ready to help if we can do it.</a:t>
            </a:r>
          </a:p>
          <a:p>
            <a:endParaRPr lang="en-US" altLang="en-US" dirty="0">
              <a:latin typeface="Arial" panose="020B0604020202020204" pitchFamily="34" charset="0"/>
              <a:cs typeface="ヒラギノ角ゴ Pro W3" charset="-128"/>
            </a:endParaRPr>
          </a:p>
        </p:txBody>
      </p:sp>
      <p:sp>
        <p:nvSpPr>
          <p:cNvPr id="12292" name="Slide Number Placeholder 3">
            <a:extLst>
              <a:ext uri="{FF2B5EF4-FFF2-40B4-BE49-F238E27FC236}">
                <a16:creationId xmlns:a16="http://schemas.microsoft.com/office/drawing/2014/main" id="{C21F524A-15A1-43B2-B350-0416E98011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51271" indent="-28895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5580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1812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80443"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7CBBFC54-F1D6-4A80-8A14-C9888189890E}"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308 youth participated Peace.  This is the 2</a:t>
            </a:r>
            <a:r>
              <a:rPr lang="en-US" baseline="30000" dirty="0"/>
              <a:t>nd</a:t>
            </a:r>
            <a:r>
              <a:rPr lang="en-US" dirty="0"/>
              <a:t>. One- for 150 young people and </a:t>
            </a:r>
            <a:r>
              <a:rPr lang="en-US" dirty="0" err="1"/>
              <a:t>Rotaractors</a:t>
            </a:r>
            <a:r>
              <a:rPr lang="en-US" dirty="0"/>
              <a:t>.  All 7 Rotary Districts in Mexico.  Will do Train the Trainer and 2 follow up trainings with 2</a:t>
            </a:r>
            <a:r>
              <a:rPr lang="en-US" baseline="30000" dirty="0"/>
              <a:t>nd</a:t>
            </a:r>
            <a:r>
              <a:rPr lang="en-US" dirty="0"/>
              <a:t> grant.  Districts 6780, 6800, and 6710 gave $7,500 DDF each.  District 6860 gave $2,500 DDF.  WF match =$74,670</a:t>
            </a:r>
          </a:p>
        </p:txBody>
      </p:sp>
      <p:sp>
        <p:nvSpPr>
          <p:cNvPr id="4" name="Slide Number Placeholder 3"/>
          <p:cNvSpPr>
            <a:spLocks noGrp="1"/>
          </p:cNvSpPr>
          <p:nvPr>
            <p:ph type="sldNum" sz="quarter" idx="10"/>
          </p:nvPr>
        </p:nvSpPr>
        <p:spPr/>
        <p:txBody>
          <a:bodyPr/>
          <a:lstStyle/>
          <a:p>
            <a:fld id="{CFC9973C-6BA6-409D-8C0E-85381A4AABAB}" type="slidenum">
              <a:rPr lang="en-US" smtClean="0"/>
              <a:t>4</a:t>
            </a:fld>
            <a:endParaRPr lang="en-US"/>
          </a:p>
        </p:txBody>
      </p:sp>
    </p:spTree>
    <p:extLst>
      <p:ext uri="{BB962C8B-B14F-4D97-AF65-F5344CB8AC3E}">
        <p14:creationId xmlns:p14="http://schemas.microsoft.com/office/powerpoint/2010/main" val="204496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Holtz-</a:t>
            </a:r>
            <a:r>
              <a:rPr lang="en-US" dirty="0" err="1"/>
              <a:t>Beahon</a:t>
            </a:r>
            <a:r>
              <a:rPr lang="en-US" dirty="0"/>
              <a:t> Kidney transplant Grants for people outside the health system. This young lady is 15 and 9 days after surgery.  Nacho Holtz</a:t>
            </a:r>
          </a:p>
          <a:p>
            <a:r>
              <a:rPr lang="en-US" dirty="0"/>
              <a:t>Districts 6760 and 6710 gave $6,000 DDF each and District 6780 gave $4,050 DDF each.  WF match was:  $90,350</a:t>
            </a:r>
          </a:p>
        </p:txBody>
      </p:sp>
      <p:sp>
        <p:nvSpPr>
          <p:cNvPr id="4" name="Slide Number Placeholder 3"/>
          <p:cNvSpPr>
            <a:spLocks noGrp="1"/>
          </p:cNvSpPr>
          <p:nvPr>
            <p:ph type="sldNum" sz="quarter" idx="10"/>
          </p:nvPr>
        </p:nvSpPr>
        <p:spPr/>
        <p:txBody>
          <a:bodyPr/>
          <a:lstStyle/>
          <a:p>
            <a:fld id="{CFC9973C-6BA6-409D-8C0E-85381A4AABAB}" type="slidenum">
              <a:rPr lang="en-US" smtClean="0"/>
              <a:t>5</a:t>
            </a:fld>
            <a:endParaRPr lang="en-US"/>
          </a:p>
        </p:txBody>
      </p:sp>
    </p:spTree>
    <p:extLst>
      <p:ext uri="{BB962C8B-B14F-4D97-AF65-F5344CB8AC3E}">
        <p14:creationId xmlns:p14="http://schemas.microsoft.com/office/powerpoint/2010/main" val="235964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 first recipient, daughter and Dad donor</a:t>
            </a:r>
          </a:p>
        </p:txBody>
      </p:sp>
      <p:sp>
        <p:nvSpPr>
          <p:cNvPr id="4" name="Slide Number Placeholder 3"/>
          <p:cNvSpPr>
            <a:spLocks noGrp="1"/>
          </p:cNvSpPr>
          <p:nvPr>
            <p:ph type="sldNum" sz="quarter" idx="10"/>
          </p:nvPr>
        </p:nvSpPr>
        <p:spPr/>
        <p:txBody>
          <a:bodyPr/>
          <a:lstStyle/>
          <a:p>
            <a:fld id="{CFC9973C-6BA6-409D-8C0E-85381A4AABAB}" type="slidenum">
              <a:rPr lang="en-US" smtClean="0"/>
              <a:t>6</a:t>
            </a:fld>
            <a:endParaRPr lang="en-US"/>
          </a:p>
        </p:txBody>
      </p:sp>
    </p:spTree>
    <p:extLst>
      <p:ext uri="{BB962C8B-B14F-4D97-AF65-F5344CB8AC3E}">
        <p14:creationId xmlns:p14="http://schemas.microsoft.com/office/powerpoint/2010/main" val="70951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6860 gave 3,987</a:t>
            </a:r>
          </a:p>
          <a:p>
            <a:r>
              <a:rPr lang="en-US" dirty="0"/>
              <a:t>Districts 6780, 6880, 6760, 6800, and 6710 gave $1,200 each</a:t>
            </a:r>
          </a:p>
          <a:p>
            <a:r>
              <a:rPr lang="en-US" dirty="0"/>
              <a:t>WF match = $31, 036</a:t>
            </a:r>
          </a:p>
        </p:txBody>
      </p:sp>
      <p:sp>
        <p:nvSpPr>
          <p:cNvPr id="4" name="Slide Number Placeholder 3"/>
          <p:cNvSpPr>
            <a:spLocks noGrp="1"/>
          </p:cNvSpPr>
          <p:nvPr>
            <p:ph type="sldNum" sz="quarter" idx="5"/>
          </p:nvPr>
        </p:nvSpPr>
        <p:spPr/>
        <p:txBody>
          <a:bodyPr/>
          <a:lstStyle/>
          <a:p>
            <a:fld id="{CFC9973C-6BA6-409D-8C0E-85381A4AABAB}" type="slidenum">
              <a:rPr lang="en-US" smtClean="0"/>
              <a:t>8</a:t>
            </a:fld>
            <a:endParaRPr lang="en-US"/>
          </a:p>
        </p:txBody>
      </p:sp>
    </p:spTree>
    <p:extLst>
      <p:ext uri="{BB962C8B-B14F-4D97-AF65-F5344CB8AC3E}">
        <p14:creationId xmlns:p14="http://schemas.microsoft.com/office/powerpoint/2010/main" val="71840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 recovery trailer –clean and safe water and food for victims and volunteers.  Hot Meals, FEMA, Salvation Army, Rotary.  Have training programs for Rotarians.  Teaching kids in Illinois about gender sensitivity.  If concept continues, would like to be a model.</a:t>
            </a:r>
          </a:p>
        </p:txBody>
      </p:sp>
      <p:sp>
        <p:nvSpPr>
          <p:cNvPr id="4" name="Slide Number Placeholder 3"/>
          <p:cNvSpPr>
            <a:spLocks noGrp="1"/>
          </p:cNvSpPr>
          <p:nvPr>
            <p:ph type="sldNum" sz="quarter" idx="10"/>
          </p:nvPr>
        </p:nvSpPr>
        <p:spPr/>
        <p:txBody>
          <a:bodyPr/>
          <a:lstStyle/>
          <a:p>
            <a:fld id="{CFC9973C-6BA6-409D-8C0E-85381A4AABAB}" type="slidenum">
              <a:rPr lang="en-US" smtClean="0"/>
              <a:t>9</a:t>
            </a:fld>
            <a:endParaRPr lang="en-US"/>
          </a:p>
        </p:txBody>
      </p:sp>
    </p:spTree>
    <p:extLst>
      <p:ext uri="{BB962C8B-B14F-4D97-AF65-F5344CB8AC3E}">
        <p14:creationId xmlns:p14="http://schemas.microsoft.com/office/powerpoint/2010/main" val="525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21</a:t>
            </a:fld>
            <a:endParaRPr lang="en-US" altLang="en-US"/>
          </a:p>
        </p:txBody>
      </p:sp>
    </p:spTree>
    <p:extLst>
      <p:ext uri="{BB962C8B-B14F-4D97-AF65-F5344CB8AC3E}">
        <p14:creationId xmlns:p14="http://schemas.microsoft.com/office/powerpoint/2010/main" val="25019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1650">
                <a:solidFill>
                  <a:srgbClr val="FFFFFF"/>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8393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4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1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D566DA-C1EB-48C3-90E2-BC101B554A48}"/>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5" name="Rectangle 4">
            <a:extLst>
              <a:ext uri="{FF2B5EF4-FFF2-40B4-BE49-F238E27FC236}">
                <a16:creationId xmlns:a16="http://schemas.microsoft.com/office/drawing/2014/main" id="{0E3B9BAA-B8BB-4E36-BC7D-A2C97C5FD621}"/>
              </a:ext>
            </a:extLst>
          </p:cNvPr>
          <p:cNvSpPr>
            <a:spLocks noChangeArrowheads="1"/>
          </p:cNvSpPr>
          <p:nvPr/>
        </p:nvSpPr>
        <p:spPr bwMode="auto">
          <a:xfrm>
            <a:off x="-76200" y="342900"/>
            <a:ext cx="9296400" cy="40005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solidFill>
                  <a:srgbClr val="FFFFFF"/>
                </a:solidFill>
                <a:latin typeface="Georgia"/>
                <a:cs typeface="Georgia"/>
              </a:defRPr>
            </a:lvl1pPr>
            <a:lvl2pPr>
              <a:defRPr sz="1950">
                <a:solidFill>
                  <a:srgbClr val="FFFFFF"/>
                </a:solidFill>
                <a:latin typeface="Georgia"/>
                <a:cs typeface="Georgia"/>
              </a:defRPr>
            </a:lvl2pPr>
            <a:lvl3pPr>
              <a:defRPr sz="1650">
                <a:solidFill>
                  <a:srgbClr val="FFFFFF"/>
                </a:solidFill>
                <a:latin typeface="Georgia"/>
                <a:cs typeface="Georgia"/>
              </a:defRPr>
            </a:lvl3pPr>
            <a:lvl4pPr>
              <a:defRPr sz="1350">
                <a:solidFill>
                  <a:srgbClr val="FFFFFF"/>
                </a:solidFill>
                <a:latin typeface="Georgia"/>
                <a:cs typeface="Georgia"/>
              </a:defRPr>
            </a:lvl4pPr>
            <a:lvl5pPr>
              <a:defRPr sz="1200">
                <a:solidFill>
                  <a:srgbClr val="FFFFFF"/>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B88F67-7E2F-4F73-BF36-4CC3291DB85C}"/>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4" name="Rectangle 3">
            <a:extLst>
              <a:ext uri="{FF2B5EF4-FFF2-40B4-BE49-F238E27FC236}">
                <a16:creationId xmlns:a16="http://schemas.microsoft.com/office/drawing/2014/main" id="{F6EC867E-2297-4834-AC29-301BA8630758}"/>
              </a:ext>
            </a:extLst>
          </p:cNvPr>
          <p:cNvSpPr>
            <a:spLocks noChangeArrowheads="1"/>
          </p:cNvSpPr>
          <p:nvPr/>
        </p:nvSpPr>
        <p:spPr bwMode="auto">
          <a:xfrm>
            <a:off x="-152400" y="2000250"/>
            <a:ext cx="9525000" cy="1200150"/>
          </a:xfrm>
          <a:prstGeom prst="rect">
            <a:avLst/>
          </a:prstGeom>
          <a:solidFill>
            <a:srgbClr val="00246C"/>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079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F85DF-FF66-4E87-9830-B432F5BE3F65}"/>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5" name="Rectangle 4">
            <a:extLst>
              <a:ext uri="{FF2B5EF4-FFF2-40B4-BE49-F238E27FC236}">
                <a16:creationId xmlns:a16="http://schemas.microsoft.com/office/drawing/2014/main" id="{EBFBE0A6-9978-43DA-A5F8-CE4CDD4E11DC}"/>
              </a:ext>
            </a:extLst>
          </p:cNvPr>
          <p:cNvSpPr>
            <a:spLocks noChangeArrowheads="1"/>
          </p:cNvSpPr>
          <p:nvPr/>
        </p:nvSpPr>
        <p:spPr bwMode="auto">
          <a:xfrm>
            <a:off x="-76200" y="342900"/>
            <a:ext cx="9296400" cy="40005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solidFill>
                  <a:srgbClr val="FFFFFF"/>
                </a:solidFill>
                <a:latin typeface="Georgia"/>
                <a:cs typeface="Georgia"/>
              </a:defRPr>
            </a:lvl1pPr>
            <a:lvl2pPr>
              <a:defRPr sz="1950">
                <a:solidFill>
                  <a:srgbClr val="FFFFFF"/>
                </a:solidFill>
                <a:latin typeface="Georgia"/>
                <a:cs typeface="Georgia"/>
              </a:defRPr>
            </a:lvl2pPr>
            <a:lvl3pPr>
              <a:defRPr sz="1650">
                <a:solidFill>
                  <a:srgbClr val="FFFFFF"/>
                </a:solidFill>
                <a:latin typeface="Georgia"/>
                <a:cs typeface="Georgia"/>
              </a:defRPr>
            </a:lvl3pPr>
            <a:lvl4pPr>
              <a:defRPr sz="1350">
                <a:solidFill>
                  <a:srgbClr val="FFFFFF"/>
                </a:solidFill>
                <a:latin typeface="Georgia"/>
                <a:cs typeface="Georgia"/>
              </a:defRPr>
            </a:lvl4pPr>
            <a:lvl5pPr>
              <a:defRPr sz="1200">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55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74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03EE6E08-50C1-46DD-AC84-6FF5803ECB9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05600" y="2095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F70B642D-E3BA-40D0-9953-5FDAB57C50C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4" r:id="rId4"/>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ＭＳ Ｐゴシック"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080B62DD-0EF6-45DF-85D3-45CB3946ADC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3" r:id="rId3"/>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ＭＳ Ｐゴシック"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im@roxl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matchinggrants.org/" TargetMode="External"/><Relationship Id="rId2" Type="http://schemas.openxmlformats.org/officeDocument/2006/relationships/hyperlink" Target="https://www.rizones30-31.org/news/heart-2-hear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my.rotary.org/en/document/global-grants-community-assessment-result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s://www.rotary.org/myrotary/en/document/areas-focus-policy-statement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my.rotary.org/en/document/global-grant-application-template"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www.rotary.org/myrotary/en/document/rotary-grants-staff-contact-sheet"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my.rotary.org/en/document/global-grant-application-template"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www.rotary.org/myrotary/en/document/six-steps-sustainability"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s://www.rotary.org/myrotary/en/document/global-grant-monitoring-and-evaluation-plan-supplement"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2" Type="http://schemas.openxmlformats.org/officeDocument/2006/relationships/hyperlink" Target="https://www.rotary.org/myrotary/en/document/global-grant-lifecycle"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mailto:bobbyrotary6780@gmail.com" TargetMode="External"/><Relationship Id="rId2" Type="http://schemas.openxmlformats.org/officeDocument/2006/relationships/hyperlink" Target="mailto:jim@roxlo.com" TargetMode="Externa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hyperlink" Target="mailto:johncsolomon@gmail.com"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0F1AA-2975-48DF-B872-B2F1DD7014AB}"/>
              </a:ext>
            </a:extLst>
          </p:cNvPr>
          <p:cNvSpPr>
            <a:spLocks noChangeArrowheads="1"/>
          </p:cNvSpPr>
          <p:nvPr/>
        </p:nvSpPr>
        <p:spPr bwMode="auto">
          <a:xfrm>
            <a:off x="857250" y="2571750"/>
            <a:ext cx="7315200" cy="742950"/>
          </a:xfrm>
          <a:prstGeom prst="rect">
            <a:avLst/>
          </a:prstGeom>
          <a:solidFill>
            <a:srgbClr val="00246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8195" name="Rectangle 10">
            <a:extLst>
              <a:ext uri="{FF2B5EF4-FFF2-40B4-BE49-F238E27FC236}">
                <a16:creationId xmlns:a16="http://schemas.microsoft.com/office/drawing/2014/main" id="{99D3D140-0571-4A04-AFD9-E13BDA917BA4}"/>
              </a:ext>
            </a:extLst>
          </p:cNvPr>
          <p:cNvSpPr txBox="1">
            <a:spLocks noChangeArrowheads="1"/>
          </p:cNvSpPr>
          <p:nvPr/>
        </p:nvSpPr>
        <p:spPr bwMode="auto">
          <a:xfrm>
            <a:off x="1485900" y="2686050"/>
            <a:ext cx="5143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800"/>
              </a:spcAft>
            </a:pPr>
            <a:r>
              <a:rPr lang="en-US" altLang="en-US" sz="3300">
                <a:solidFill>
                  <a:schemeClr val="bg1"/>
                </a:solidFill>
                <a:latin typeface="Arial Narrow Bold" panose="020B0706020202030204" pitchFamily="34" charset="0"/>
              </a:rPr>
              <a:t>TITLE</a:t>
            </a:r>
          </a:p>
        </p:txBody>
      </p:sp>
      <p:sp>
        <p:nvSpPr>
          <p:cNvPr id="2" name="Title 1">
            <a:extLst>
              <a:ext uri="{FF2B5EF4-FFF2-40B4-BE49-F238E27FC236}">
                <a16:creationId xmlns:a16="http://schemas.microsoft.com/office/drawing/2014/main" id="{39F578FC-2AA8-42CE-921C-FB3C15D35C7C}"/>
              </a:ext>
            </a:extLst>
          </p:cNvPr>
          <p:cNvSpPr>
            <a:spLocks noGrp="1"/>
          </p:cNvSpPr>
          <p:nvPr>
            <p:ph type="ctrTitle"/>
          </p:nvPr>
        </p:nvSpPr>
        <p:spPr bwMode="auto">
          <a:xfrm>
            <a:off x="0" y="2571750"/>
            <a:ext cx="9296400" cy="742950"/>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fontAlgn="auto" hangingPunct="1">
              <a:spcAft>
                <a:spcPts val="0"/>
              </a:spcAft>
              <a:defRPr/>
            </a:pPr>
            <a:r>
              <a:rPr lang="en-US" sz="4800" dirty="0">
                <a:ea typeface="+mj-ea"/>
              </a:rPr>
              <a:t>Global Grants Training</a:t>
            </a:r>
          </a:p>
        </p:txBody>
      </p:sp>
      <p:sp>
        <p:nvSpPr>
          <p:cNvPr id="8196" name="Subtitle 3">
            <a:extLst>
              <a:ext uri="{FF2B5EF4-FFF2-40B4-BE49-F238E27FC236}">
                <a16:creationId xmlns:a16="http://schemas.microsoft.com/office/drawing/2014/main" id="{70A91118-C2E0-4473-B441-BC19BB6CCDE5}"/>
              </a:ext>
            </a:extLst>
          </p:cNvPr>
          <p:cNvSpPr>
            <a:spLocks noGrp="1"/>
          </p:cNvSpPr>
          <p:nvPr>
            <p:ph type="subTitle" idx="1"/>
          </p:nvPr>
        </p:nvSpPr>
        <p:spPr bwMode="auto">
          <a:xfrm>
            <a:off x="457200" y="3429000"/>
            <a:ext cx="8305800"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defRPr/>
            </a:pPr>
            <a:r>
              <a:rPr lang="en-US" altLang="en-US" sz="1800" dirty="0">
                <a:solidFill>
                  <a:schemeClr val="bg1"/>
                </a:solidFill>
                <a:latin typeface="Arial" panose="020B0604020202020204" pitchFamily="34" charset="0"/>
                <a:ea typeface="ヒラギノ角ゴ Pro W3" panose="020B0300000000000000" pitchFamily="34" charset="-128"/>
                <a:cs typeface="Arial" panose="020B0604020202020204" pitchFamily="34" charset="0"/>
              </a:rPr>
              <a:t>October 26, 2024</a:t>
            </a:r>
          </a:p>
        </p:txBody>
      </p:sp>
      <p:pic>
        <p:nvPicPr>
          <p:cNvPr id="8198" name="Picture 3">
            <a:extLst>
              <a:ext uri="{FF2B5EF4-FFF2-40B4-BE49-F238E27FC236}">
                <a16:creationId xmlns:a16="http://schemas.microsoft.com/office/drawing/2014/main" id="{AF34EEED-4D19-4E28-BFEF-C5551A263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63E1E5C-D920-41B1-8BB9-C78FC6D66D6C}"/>
              </a:ext>
            </a:extLst>
          </p:cNvPr>
          <p:cNvSpPr txBox="1"/>
          <p:nvPr/>
        </p:nvSpPr>
        <p:spPr>
          <a:xfrm flipH="1">
            <a:off x="6868159" y="3374291"/>
            <a:ext cx="2164081" cy="830997"/>
          </a:xfrm>
          <a:prstGeom prst="rect">
            <a:avLst/>
          </a:prstGeom>
          <a:noFill/>
        </p:spPr>
        <p:txBody>
          <a:bodyPr wrap="square" rtlCol="0">
            <a:spAutoFit/>
          </a:bodyPr>
          <a:lstStyle/>
          <a:p>
            <a:r>
              <a:rPr lang="en-US" sz="1600" dirty="0">
                <a:solidFill>
                  <a:schemeClr val="bg1"/>
                </a:solidFill>
              </a:rPr>
              <a:t>Jim Roxlo, D6780</a:t>
            </a:r>
          </a:p>
          <a:p>
            <a:r>
              <a:rPr lang="en-US" sz="1600" dirty="0">
                <a:hlinkClick r:id="rId4"/>
              </a:rPr>
              <a:t>jim@roxlo.com</a:t>
            </a:r>
            <a:endParaRPr lang="en-US" sz="1600" dirty="0"/>
          </a:p>
          <a:p>
            <a:r>
              <a:rPr lang="en-US" sz="1600" dirty="0">
                <a:solidFill>
                  <a:schemeClr val="bg1"/>
                </a:solidFill>
              </a:rPr>
              <a:t>423-774-3183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3E1C365-93BC-4972-AECE-9AC71A0882F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What Global Grants have you been involved in?</a:t>
            </a:r>
          </a:p>
        </p:txBody>
      </p:sp>
      <p:sp>
        <p:nvSpPr>
          <p:cNvPr id="17411" name="Content Placeholder 2">
            <a:extLst>
              <a:ext uri="{FF2B5EF4-FFF2-40B4-BE49-F238E27FC236}">
                <a16:creationId xmlns:a16="http://schemas.microsoft.com/office/drawing/2014/main" id="{BF83E193-893D-4F85-A267-F2C48ED16BEB}"/>
              </a:ext>
            </a:extLst>
          </p:cNvPr>
          <p:cNvSpPr>
            <a:spLocks noGrp="1"/>
          </p:cNvSpPr>
          <p:nvPr>
            <p:ph idx="1"/>
          </p:nvPr>
        </p:nvSpPr>
        <p:spPr bwMode="auto">
          <a:xfrm>
            <a:off x="457200" y="1276350"/>
            <a:ext cx="86868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dirty="0">
                <a:latin typeface="Georgia" panose="02040502050405020303" pitchFamily="18" charset="0"/>
              </a:rPr>
              <a:t>Please  briefly share the following:</a:t>
            </a:r>
          </a:p>
          <a:p>
            <a:pPr marL="0" indent="0">
              <a:buFont typeface="Arial" panose="020B0604020202020204" pitchFamily="34" charset="0"/>
              <a:buNone/>
            </a:pPr>
            <a:r>
              <a:rPr lang="en-US" altLang="en-US" sz="2800" dirty="0">
                <a:latin typeface="Georgia" panose="02040502050405020303" pitchFamily="18" charset="0"/>
              </a:rPr>
              <a:t>   1. What country?</a:t>
            </a:r>
          </a:p>
          <a:p>
            <a:pPr marL="0" indent="0">
              <a:buFont typeface="Arial" panose="020B0604020202020204" pitchFamily="34" charset="0"/>
              <a:buNone/>
            </a:pPr>
            <a:r>
              <a:rPr lang="en-US" altLang="en-US" sz="2800" dirty="0">
                <a:latin typeface="Georgia" panose="02040502050405020303" pitchFamily="18" charset="0"/>
              </a:rPr>
              <a:t>   2. What Area of Focus?</a:t>
            </a:r>
          </a:p>
          <a:p>
            <a:pPr marL="0" indent="0">
              <a:buFont typeface="Arial" panose="020B0604020202020204" pitchFamily="34" charset="0"/>
              <a:buNone/>
            </a:pPr>
            <a:r>
              <a:rPr lang="en-US" altLang="en-US" sz="2800" dirty="0">
                <a:latin typeface="Georgia" panose="02040502050405020303" pitchFamily="18" charset="0"/>
              </a:rPr>
              <a:t>   3. Was it fun?</a:t>
            </a:r>
          </a:p>
        </p:txBody>
      </p:sp>
      <p:pic>
        <p:nvPicPr>
          <p:cNvPr id="4" name="Picture 3">
            <a:extLst>
              <a:ext uri="{FF2B5EF4-FFF2-40B4-BE49-F238E27FC236}">
                <a16:creationId xmlns:a16="http://schemas.microsoft.com/office/drawing/2014/main" id="{54929A86-9D61-4E6B-B30B-2F988AAE2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C583047-50A0-41E0-A196-D20C7ECB1C8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So why be involved in Global Grants?</a:t>
            </a:r>
          </a:p>
        </p:txBody>
      </p:sp>
      <p:sp>
        <p:nvSpPr>
          <p:cNvPr id="3" name="Content Placeholder 2">
            <a:extLst>
              <a:ext uri="{FF2B5EF4-FFF2-40B4-BE49-F238E27FC236}">
                <a16:creationId xmlns:a16="http://schemas.microsoft.com/office/drawing/2014/main" id="{19F725C7-5D10-4D6A-90CE-2A5E4794DD9D}"/>
              </a:ext>
            </a:extLst>
          </p:cNvPr>
          <p:cNvSpPr>
            <a:spLocks noGrp="1"/>
          </p:cNvSpPr>
          <p:nvPr>
            <p:ph idx="1"/>
          </p:nvPr>
        </p:nvSpPr>
        <p:spPr>
          <a:xfrm>
            <a:off x="1371600" y="1504950"/>
            <a:ext cx="5867400" cy="3013075"/>
          </a:xfrm>
        </p:spPr>
        <p:txBody>
          <a:bodyPr/>
          <a:lstStyle/>
          <a:p>
            <a:pPr marL="0" indent="0" eaLnBrk="1" fontAlgn="auto" hangingPunct="1">
              <a:lnSpc>
                <a:spcPct val="150000"/>
              </a:lnSpc>
              <a:spcAft>
                <a:spcPts val="300"/>
              </a:spcAft>
              <a:buFont typeface="Arial" panose="020B0604020202020204" pitchFamily="34" charset="0"/>
              <a:buNone/>
              <a:defRPr/>
            </a:pPr>
            <a:r>
              <a:rPr lang="en-US" sz="3200" dirty="0">
                <a:solidFill>
                  <a:schemeClr val="bg1"/>
                </a:solidFill>
              </a:rPr>
              <a:t>In-depth Understanding</a:t>
            </a:r>
          </a:p>
          <a:p>
            <a:pPr marL="0" indent="0" eaLnBrk="1" fontAlgn="auto" hangingPunct="1">
              <a:lnSpc>
                <a:spcPct val="150000"/>
              </a:lnSpc>
              <a:spcAft>
                <a:spcPts val="300"/>
              </a:spcAft>
              <a:buFont typeface="Arial" panose="020B0604020202020204" pitchFamily="34" charset="0"/>
              <a:buNone/>
              <a:defRPr/>
            </a:pPr>
            <a:r>
              <a:rPr lang="en-US" sz="3200" dirty="0">
                <a:solidFill>
                  <a:schemeClr val="bg1"/>
                </a:solidFill>
              </a:rPr>
              <a:t>Significant Impact</a:t>
            </a:r>
          </a:p>
          <a:p>
            <a:pPr marL="0" indent="0" eaLnBrk="1" fontAlgn="auto" hangingPunct="1">
              <a:lnSpc>
                <a:spcPct val="150000"/>
              </a:lnSpc>
              <a:spcAft>
                <a:spcPts val="300"/>
              </a:spcAft>
              <a:buFont typeface="Arial" panose="020B0604020202020204" pitchFamily="34" charset="0"/>
              <a:buNone/>
              <a:defRPr/>
            </a:pPr>
            <a:r>
              <a:rPr lang="en-US" sz="3200" dirty="0">
                <a:solidFill>
                  <a:schemeClr val="bg1"/>
                </a:solidFill>
              </a:rPr>
              <a:t>Memorable Fun</a:t>
            </a:r>
          </a:p>
        </p:txBody>
      </p:sp>
      <p:pic>
        <p:nvPicPr>
          <p:cNvPr id="4" name="Picture 3">
            <a:extLst>
              <a:ext uri="{FF2B5EF4-FFF2-40B4-BE49-F238E27FC236}">
                <a16:creationId xmlns:a16="http://schemas.microsoft.com/office/drawing/2014/main" id="{81163635-CE99-44B2-AC07-DAE5D794E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97375"/>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4C2BAD4-56C2-4954-A66C-372F543E82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End of Part 1</a:t>
            </a:r>
          </a:p>
        </p:txBody>
      </p:sp>
      <p:sp>
        <p:nvSpPr>
          <p:cNvPr id="3" name="Content Placeholder 2">
            <a:extLst>
              <a:ext uri="{FF2B5EF4-FFF2-40B4-BE49-F238E27FC236}">
                <a16:creationId xmlns:a16="http://schemas.microsoft.com/office/drawing/2014/main" id="{CFEDB428-3015-44F3-9CAA-31E2A2F14EAD}"/>
              </a:ext>
            </a:extLst>
          </p:cNvPr>
          <p:cNvSpPr>
            <a:spLocks noGrp="1"/>
          </p:cNvSpPr>
          <p:nvPr>
            <p:ph idx="1"/>
          </p:nvPr>
        </p:nvSpPr>
        <p:spPr>
          <a:xfrm>
            <a:off x="381000" y="1352550"/>
            <a:ext cx="8229600" cy="3394075"/>
          </a:xfrm>
        </p:spPr>
        <p:txBody>
          <a:bodyPr/>
          <a:lstStyle/>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US" sz="8000" dirty="0"/>
              <a:t>Questions?</a:t>
            </a:r>
          </a:p>
        </p:txBody>
      </p:sp>
    </p:spTree>
    <p:extLst>
      <p:ext uri="{BB962C8B-B14F-4D97-AF65-F5344CB8AC3E}">
        <p14:creationId xmlns:p14="http://schemas.microsoft.com/office/powerpoint/2010/main" val="194779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92DFD82-30C6-4C3F-9B4F-05A2D660B916}"/>
              </a:ext>
            </a:extLst>
          </p:cNvPr>
          <p:cNvSpPr>
            <a:spLocks noGrp="1"/>
          </p:cNvSpPr>
          <p:nvPr>
            <p:ph type="ctrTitle"/>
          </p:nvPr>
        </p:nvSpPr>
        <p:spPr bwMode="auto">
          <a:xfrm>
            <a:off x="152400" y="1962150"/>
            <a:ext cx="8839200" cy="123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800" dirty="0">
                <a:latin typeface="Arial Narrow" panose="020B0606020202030204" pitchFamily="34" charset="0"/>
              </a:rPr>
              <a:t>What does it take to make </a:t>
            </a:r>
            <a:br>
              <a:rPr lang="en-US" altLang="en-US" sz="4800" dirty="0">
                <a:latin typeface="Arial Narrow" panose="020B0606020202030204" pitchFamily="34" charset="0"/>
              </a:rPr>
            </a:br>
            <a:r>
              <a:rPr lang="en-US" altLang="en-US" sz="4800" dirty="0">
                <a:latin typeface="Arial Narrow" panose="020B0606020202030204" pitchFamily="34" charset="0"/>
              </a:rPr>
              <a:t>a Global Grant become reality?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8F617DE-7230-4969-8AA1-EDD1623C355E}"/>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800">
                <a:latin typeface="Arial Narrow" panose="020B0606020202030204" pitchFamily="34" charset="0"/>
              </a:rPr>
              <a:t>Defining and Designing your Project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53F8466-6F33-43EA-8EF6-5140E81ED05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We often start here:</a:t>
            </a:r>
          </a:p>
        </p:txBody>
      </p:sp>
      <p:sp>
        <p:nvSpPr>
          <p:cNvPr id="4" name="Thought Bubble: Cloud 8">
            <a:extLst>
              <a:ext uri="{FF2B5EF4-FFF2-40B4-BE49-F238E27FC236}">
                <a16:creationId xmlns:a16="http://schemas.microsoft.com/office/drawing/2014/main" id="{5209FBA8-6EA3-4783-BF89-3C5B2D8D0D7C}"/>
              </a:ext>
            </a:extLst>
          </p:cNvPr>
          <p:cNvSpPr>
            <a:spLocks noGrp="1"/>
          </p:cNvSpPr>
          <p:nvPr>
            <p:ph idx="1"/>
          </p:nvPr>
        </p:nvSpPr>
        <p:spPr>
          <a:xfrm>
            <a:off x="4648200" y="819150"/>
            <a:ext cx="4114800" cy="1885950"/>
          </a:xfrm>
          <a:prstGeom prst="cloudCallout">
            <a:avLst>
              <a:gd name="adj1" fmla="val -31656"/>
              <a:gd name="adj2" fmla="val 8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defRPr/>
            </a:pPr>
            <a:r>
              <a:rPr lang="en-US" sz="1600" b="1" dirty="0"/>
              <a:t>My club wants a Global Grant but we don’t know where to start!</a:t>
            </a:r>
          </a:p>
        </p:txBody>
      </p:sp>
      <p:pic>
        <p:nvPicPr>
          <p:cNvPr id="23556" name="Picture 4">
            <a:extLst>
              <a:ext uri="{FF2B5EF4-FFF2-40B4-BE49-F238E27FC236}">
                <a16:creationId xmlns:a16="http://schemas.microsoft.com/office/drawing/2014/main" id="{8F2296F6-A2A0-469F-9B1D-BA371C9ECA2E}"/>
              </a:ext>
            </a:extLst>
          </p:cNvPr>
          <p:cNvPicPr>
            <a:picLocks noChangeAspect="1"/>
          </p:cNvPicPr>
          <p:nvPr/>
        </p:nvPicPr>
        <p:blipFill>
          <a:blip r:embed="rId2"/>
          <a:srcRect/>
          <a:stretch/>
        </p:blipFill>
        <p:spPr bwMode="auto">
          <a:xfrm>
            <a:off x="2277717" y="2114550"/>
            <a:ext cx="200729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5">
            <a:extLst>
              <a:ext uri="{FF2B5EF4-FFF2-40B4-BE49-F238E27FC236}">
                <a16:creationId xmlns:a16="http://schemas.microsoft.com/office/drawing/2014/main" id="{0B674A7D-72DE-48CC-A3B7-8A921CC26F08}"/>
              </a:ext>
            </a:extLst>
          </p:cNvPr>
          <p:cNvSpPr/>
          <p:nvPr/>
        </p:nvSpPr>
        <p:spPr>
          <a:xfrm>
            <a:off x="152400" y="666750"/>
            <a:ext cx="2906713" cy="2239963"/>
          </a:xfrm>
          <a:prstGeom prst="cloudCallout">
            <a:avLst>
              <a:gd name="adj1" fmla="val 62159"/>
              <a:gd name="adj2" fmla="val 45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Focus Area</a:t>
            </a:r>
          </a:p>
          <a:p>
            <a:pPr algn="ctr">
              <a:defRPr/>
            </a:pPr>
            <a:r>
              <a:rPr lang="en-US" sz="1600" b="1" dirty="0"/>
              <a:t>Sustainability</a:t>
            </a:r>
          </a:p>
          <a:p>
            <a:pPr algn="ctr">
              <a:defRPr/>
            </a:pPr>
            <a:r>
              <a:rPr lang="en-US" sz="1600" b="1" dirty="0"/>
              <a:t>Stewardship</a:t>
            </a:r>
          </a:p>
          <a:p>
            <a:pPr algn="ctr">
              <a:defRPr/>
            </a:pPr>
            <a:r>
              <a:rPr lang="en-US" sz="1600" b="1" dirty="0"/>
              <a:t>Needs assessment</a:t>
            </a:r>
          </a:p>
          <a:p>
            <a:pPr algn="ctr">
              <a:defRPr/>
            </a:pPr>
            <a:r>
              <a:rPr lang="en-US" sz="1600" b="1" dirty="0"/>
              <a:t>Partners</a:t>
            </a:r>
          </a:p>
          <a:p>
            <a:pPr algn="ctr">
              <a:defRPr/>
            </a:pPr>
            <a:r>
              <a:rPr lang="en-US" sz="1600" b="1" dirty="0"/>
              <a:t>Beneficiaries</a:t>
            </a:r>
          </a:p>
          <a:p>
            <a:pPr algn="ctr">
              <a:defRPr/>
            </a:pPr>
            <a:r>
              <a:rPr lang="en-US" sz="1600" b="1" dirty="0"/>
              <a:t>Funding</a:t>
            </a:r>
          </a:p>
        </p:txBody>
      </p:sp>
      <p:sp>
        <p:nvSpPr>
          <p:cNvPr id="3" name="Thought Bubble: Cloud 8">
            <a:extLst>
              <a:ext uri="{FF2B5EF4-FFF2-40B4-BE49-F238E27FC236}">
                <a16:creationId xmlns:a16="http://schemas.microsoft.com/office/drawing/2014/main" id="{4521FF5E-D052-4AA8-A440-17FD17608D25}"/>
              </a:ext>
            </a:extLst>
          </p:cNvPr>
          <p:cNvSpPr/>
          <p:nvPr/>
        </p:nvSpPr>
        <p:spPr>
          <a:xfrm>
            <a:off x="5029200" y="740465"/>
            <a:ext cx="3886200" cy="1908175"/>
          </a:xfrm>
          <a:prstGeom prst="cloudCallout">
            <a:avLst>
              <a:gd name="adj1" fmla="val -40646"/>
              <a:gd name="adj2" fmla="val 582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Too many tabs!</a:t>
            </a:r>
          </a:p>
          <a:p>
            <a:pPr algn="ctr">
              <a:defRPr/>
            </a:pPr>
            <a:r>
              <a:rPr lang="en-US" sz="2000" b="1" dirty="0"/>
              <a:t>So many questions!</a:t>
            </a:r>
          </a:p>
          <a:p>
            <a:pPr algn="ctr">
              <a:defRPr/>
            </a:pPr>
            <a:r>
              <a:rPr lang="en-US" sz="2200" b="1" dirty="0"/>
              <a:t>Too Complicated!</a:t>
            </a:r>
          </a:p>
        </p:txBody>
      </p:sp>
      <p:pic>
        <p:nvPicPr>
          <p:cNvPr id="24580" name="Picture 3">
            <a:extLst>
              <a:ext uri="{FF2B5EF4-FFF2-40B4-BE49-F238E27FC236}">
                <a16:creationId xmlns:a16="http://schemas.microsoft.com/office/drawing/2014/main" id="{849C4698-352F-4C60-832D-F959DF9CD09C}"/>
              </a:ext>
            </a:extLst>
          </p:cNvPr>
          <p:cNvPicPr>
            <a:picLocks noChangeAspect="1"/>
          </p:cNvPicPr>
          <p:nvPr/>
        </p:nvPicPr>
        <p:blipFill>
          <a:blip r:embed="rId2"/>
          <a:srcRect/>
          <a:stretch/>
        </p:blipFill>
        <p:spPr bwMode="auto">
          <a:xfrm>
            <a:off x="3429000" y="2286000"/>
            <a:ext cx="212453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3600E40-CE78-4100-BC42-5DA694231144}"/>
              </a:ext>
            </a:extLst>
          </p:cNvPr>
          <p:cNvSpPr>
            <a:spLocks noGrp="1"/>
          </p:cNvSpPr>
          <p:nvPr>
            <p:ph type="title"/>
          </p:nvPr>
        </p:nvSpPr>
        <p:spPr>
          <a:xfrm>
            <a:off x="381000" y="285750"/>
            <a:ext cx="8763000" cy="533400"/>
          </a:xfrm>
        </p:spPr>
        <p:txBody>
          <a:bodyPr/>
          <a:lstStyle/>
          <a:p>
            <a:r>
              <a:rPr lang="en-US" sz="3600" dirty="0"/>
              <a:t>Then we look at the Application!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1764BE7-6EFE-4C37-B247-F66B302C161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Projects to join</a:t>
            </a:r>
          </a:p>
        </p:txBody>
      </p:sp>
      <p:sp>
        <p:nvSpPr>
          <p:cNvPr id="3" name="Content Placeholder 2">
            <a:extLst>
              <a:ext uri="{FF2B5EF4-FFF2-40B4-BE49-F238E27FC236}">
                <a16:creationId xmlns:a16="http://schemas.microsoft.com/office/drawing/2014/main" id="{BF205713-8B56-42E9-A353-F6F1042FF958}"/>
              </a:ext>
            </a:extLst>
          </p:cNvPr>
          <p:cNvSpPr>
            <a:spLocks noGrp="1"/>
          </p:cNvSpPr>
          <p:nvPr>
            <p:ph idx="1"/>
          </p:nvPr>
        </p:nvSpPr>
        <p:spPr>
          <a:xfrm>
            <a:off x="228600" y="1123950"/>
            <a:ext cx="8229600" cy="3394075"/>
          </a:xfrm>
        </p:spPr>
        <p:txBody>
          <a:bodyPr/>
          <a:lstStyle/>
          <a:p>
            <a:pPr>
              <a:defRPr/>
            </a:pPr>
            <a:r>
              <a:rPr lang="en-US" sz="2400" dirty="0"/>
              <a:t>Join another club that is developing a Global Grant project</a:t>
            </a:r>
          </a:p>
          <a:p>
            <a:pPr>
              <a:defRPr/>
            </a:pPr>
            <a:r>
              <a:rPr lang="en-US" sz="2400" dirty="0"/>
              <a:t>Find a club overseas with a project that needs an International Partner with money</a:t>
            </a:r>
          </a:p>
          <a:p>
            <a:pPr>
              <a:defRPr/>
            </a:pPr>
            <a:r>
              <a:rPr lang="en-US" sz="2400" dirty="0"/>
              <a:t>Help fund Global Grants that have been developed by others. For example: Heart 2 Heart</a:t>
            </a:r>
          </a:p>
          <a:p>
            <a:pPr>
              <a:defRPr/>
            </a:pPr>
            <a:endParaRPr lang="en-US" sz="2400" dirty="0"/>
          </a:p>
          <a:p>
            <a:pPr marL="109728" indent="0" algn="r">
              <a:buFont typeface="Arial" panose="020B0604020202020204" pitchFamily="34" charset="0"/>
              <a:buNone/>
              <a:defRPr/>
            </a:pPr>
            <a:r>
              <a:rPr lang="en-US" sz="1200" dirty="0"/>
              <a:t>References:</a:t>
            </a:r>
          </a:p>
          <a:p>
            <a:pPr marL="109728" indent="0" algn="r">
              <a:buFont typeface="Arial" panose="020B0604020202020204" pitchFamily="34" charset="0"/>
              <a:buNone/>
              <a:defRPr/>
            </a:pPr>
            <a:r>
              <a:rPr lang="en-US" sz="1200" u="sng" dirty="0">
                <a:hlinkClick r:id="rId2"/>
              </a:rPr>
              <a:t>https://www.rizones30-31.org/news/heart-2-heart/</a:t>
            </a:r>
            <a:r>
              <a:rPr lang="en-US" sz="1200" dirty="0"/>
              <a:t> </a:t>
            </a:r>
          </a:p>
          <a:p>
            <a:pPr marL="109728" indent="0" algn="r">
              <a:buFont typeface="Arial" panose="020B0604020202020204" pitchFamily="34" charset="0"/>
              <a:buNone/>
              <a:defRPr/>
            </a:pPr>
            <a:r>
              <a:rPr lang="en-US" sz="1200" u="sng" dirty="0">
                <a:hlinkClick r:id="rId3"/>
              </a:rPr>
              <a:t>www.matchinggrants.org</a:t>
            </a:r>
            <a:r>
              <a:rPr lang="en-US" sz="1200" dirty="0"/>
              <a:t> </a:t>
            </a:r>
          </a:p>
          <a:p>
            <a:pPr marL="109728" indent="0" algn="r">
              <a:buFont typeface="Arial" panose="020B0604020202020204" pitchFamily="34" charset="0"/>
              <a:buNone/>
              <a:defRPr/>
            </a:pPr>
            <a:r>
              <a:rPr lang="en-US" sz="1200" dirty="0"/>
              <a:t> </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BCC0A84-4754-4E1C-9434-D0E84FA034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Example of a Project to join: Heart 2 Heart</a:t>
            </a:r>
          </a:p>
        </p:txBody>
      </p:sp>
      <p:sp>
        <p:nvSpPr>
          <p:cNvPr id="3" name="Content Placeholder 2">
            <a:extLst>
              <a:ext uri="{FF2B5EF4-FFF2-40B4-BE49-F238E27FC236}">
                <a16:creationId xmlns:a16="http://schemas.microsoft.com/office/drawing/2014/main" id="{3C214EDD-97FE-4801-BCFF-0B80D97D5F54}"/>
              </a:ext>
            </a:extLst>
          </p:cNvPr>
          <p:cNvSpPr>
            <a:spLocks noGrp="1"/>
          </p:cNvSpPr>
          <p:nvPr>
            <p:ph idx="1"/>
          </p:nvPr>
        </p:nvSpPr>
        <p:spPr>
          <a:xfrm>
            <a:off x="304800" y="1352550"/>
            <a:ext cx="8229600" cy="3394075"/>
          </a:xfrm>
        </p:spPr>
        <p:txBody>
          <a:bodyPr/>
          <a:lstStyle/>
          <a:p>
            <a:pPr>
              <a:defRPr/>
            </a:pPr>
            <a:r>
              <a:rPr lang="en-US" dirty="0"/>
              <a:t>D4170 (Mexico City) and Zones 30-31</a:t>
            </a:r>
          </a:p>
          <a:p>
            <a:pPr>
              <a:defRPr/>
            </a:pPr>
            <a:r>
              <a:rPr lang="en-US" dirty="0"/>
              <a:t>15-year growing relationship</a:t>
            </a:r>
          </a:p>
          <a:p>
            <a:pPr>
              <a:defRPr/>
            </a:pPr>
            <a:r>
              <a:rPr lang="en-US" dirty="0"/>
              <a:t>6-10 Global Grants per year</a:t>
            </a:r>
          </a:p>
          <a:p>
            <a:pPr>
              <a:defRPr/>
            </a:pPr>
            <a:r>
              <a:rPr lang="en-US" dirty="0"/>
              <a:t>$1MM per year total project cost</a:t>
            </a:r>
          </a:p>
          <a:p>
            <a:pPr>
              <a:defRPr/>
            </a:pPr>
            <a:r>
              <a:rPr lang="en-US" dirty="0"/>
              <a:t>Annual pilgrimage in January              </a:t>
            </a:r>
          </a:p>
          <a:p>
            <a:pPr>
              <a:defRPr/>
            </a:pPr>
            <a:endParaRPr lang="en-US" dirty="0"/>
          </a:p>
        </p:txBody>
      </p:sp>
      <p:pic>
        <p:nvPicPr>
          <p:cNvPr id="26628" name="Picture 3">
            <a:extLst>
              <a:ext uri="{FF2B5EF4-FFF2-40B4-BE49-F238E27FC236}">
                <a16:creationId xmlns:a16="http://schemas.microsoft.com/office/drawing/2014/main" id="{A2DA5D3F-0488-40C8-87B2-37CE156CE6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4688" y="895350"/>
            <a:ext cx="29083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A5D049A-9C8E-40A2-A08F-D5E84CA724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Projects you have joined</a:t>
            </a:r>
          </a:p>
        </p:txBody>
      </p:sp>
      <p:sp>
        <p:nvSpPr>
          <p:cNvPr id="27651" name="Content Placeholder 2">
            <a:extLst>
              <a:ext uri="{FF2B5EF4-FFF2-40B4-BE49-F238E27FC236}">
                <a16:creationId xmlns:a16="http://schemas.microsoft.com/office/drawing/2014/main" id="{028FDA09-6BF6-47CC-AFBD-4652CC9C7364}"/>
              </a:ext>
            </a:extLst>
          </p:cNvPr>
          <p:cNvSpPr>
            <a:spLocks noGrp="1"/>
          </p:cNvSpPr>
          <p:nvPr>
            <p:ph idx="1"/>
          </p:nvPr>
        </p:nvSpPr>
        <p:spPr bwMode="auto">
          <a:xfrm>
            <a:off x="457200" y="12763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a:latin typeface="Georgia" panose="02040502050405020303" pitchFamily="18" charset="0"/>
              </a:rPr>
              <a:t>Please tell us the following:</a:t>
            </a:r>
          </a:p>
          <a:p>
            <a:pPr marL="0" indent="0">
              <a:buFont typeface="Arial" panose="020B0604020202020204" pitchFamily="34" charset="0"/>
              <a:buNone/>
            </a:pPr>
            <a:endParaRPr lang="en-US" altLang="en-US" sz="1200">
              <a:latin typeface="Georgia" panose="02040502050405020303" pitchFamily="18" charset="0"/>
            </a:endParaRPr>
          </a:p>
          <a:p>
            <a:pPr marL="0" indent="0">
              <a:buFont typeface="Arial" panose="020B0604020202020204" pitchFamily="34" charset="0"/>
              <a:buNone/>
            </a:pPr>
            <a:r>
              <a:rPr lang="en-US" altLang="en-US" sz="2400">
                <a:latin typeface="Georgia" panose="02040502050405020303" pitchFamily="18" charset="0"/>
              </a:rPr>
              <a:t>      1. Briefly describe a Global Grant project your club has </a:t>
            </a:r>
          </a:p>
          <a:p>
            <a:pPr marL="0" indent="0">
              <a:buFont typeface="Arial" panose="020B0604020202020204" pitchFamily="34" charset="0"/>
              <a:buNone/>
            </a:pPr>
            <a:r>
              <a:rPr lang="en-US" altLang="en-US" sz="2400">
                <a:latin typeface="Georgia" panose="02040502050405020303" pitchFamily="18" charset="0"/>
              </a:rPr>
              <a:t>          joined with another  club or district</a:t>
            </a:r>
          </a:p>
          <a:p>
            <a:pPr marL="0" indent="0">
              <a:buFont typeface="Arial" panose="020B0604020202020204" pitchFamily="34" charset="0"/>
              <a:buNone/>
            </a:pPr>
            <a:endParaRPr lang="en-US" altLang="en-US" sz="1200">
              <a:latin typeface="Georgia" panose="02040502050405020303" pitchFamily="18" charset="0"/>
            </a:endParaRPr>
          </a:p>
          <a:p>
            <a:pPr marL="0" indent="0">
              <a:buFont typeface="Arial" panose="020B0604020202020204" pitchFamily="34" charset="0"/>
              <a:buNone/>
            </a:pPr>
            <a:r>
              <a:rPr lang="en-US" altLang="en-US" sz="2400">
                <a:latin typeface="Georgia" panose="02040502050405020303" pitchFamily="18" charset="0"/>
              </a:rPr>
              <a:t>      2. What you personally got out of helping with that </a:t>
            </a:r>
          </a:p>
          <a:p>
            <a:pPr marL="0" indent="0">
              <a:buFont typeface="Arial" panose="020B0604020202020204" pitchFamily="34" charset="0"/>
              <a:buNone/>
            </a:pPr>
            <a:r>
              <a:rPr lang="en-US" altLang="en-US" sz="2400">
                <a:latin typeface="Georgia" panose="02040502050405020303" pitchFamily="18" charset="0"/>
              </a:rPr>
              <a:t>           Global Grant 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E7BCACF-7345-425D-B88C-342FA125759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Today’s Agenda</a:t>
            </a:r>
          </a:p>
        </p:txBody>
      </p:sp>
      <p:sp>
        <p:nvSpPr>
          <p:cNvPr id="10243" name="Content Placeholder 2">
            <a:extLst>
              <a:ext uri="{FF2B5EF4-FFF2-40B4-BE49-F238E27FC236}">
                <a16:creationId xmlns:a16="http://schemas.microsoft.com/office/drawing/2014/main" id="{734DF3F5-C1A6-418C-897E-A878DB86A287}"/>
              </a:ext>
            </a:extLst>
          </p:cNvPr>
          <p:cNvSpPr>
            <a:spLocks noGrp="1"/>
          </p:cNvSpPr>
          <p:nvPr>
            <p:ph idx="1"/>
          </p:nvPr>
        </p:nvSpPr>
        <p:spPr bwMode="auto">
          <a:xfrm>
            <a:off x="342900" y="1377951"/>
            <a:ext cx="84582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0">
              <a:buFont typeface="Arial" panose="020B0604020202020204" pitchFamily="34" charset="0"/>
              <a:buNone/>
            </a:pPr>
            <a:r>
              <a:rPr lang="en-US" altLang="en-US" sz="3200" dirty="0">
                <a:latin typeface="Georgia" panose="02040502050405020303" pitchFamily="18" charset="0"/>
              </a:rPr>
              <a:t>Part 1:  Why be involved in a Global Grant?</a:t>
            </a:r>
          </a:p>
          <a:p>
            <a:pPr marL="342900" lvl="1" indent="0">
              <a:buFont typeface="Arial" panose="020B0604020202020204" pitchFamily="34" charset="0"/>
              <a:buNone/>
            </a:pPr>
            <a:r>
              <a:rPr lang="en-US" altLang="en-US" sz="3200" dirty="0">
                <a:latin typeface="Georgia" panose="02040502050405020303" pitchFamily="18" charset="0"/>
              </a:rPr>
              <a:t>Part 2: Defining and designing a project</a:t>
            </a:r>
          </a:p>
          <a:p>
            <a:pPr marL="342900" lvl="1" indent="0">
              <a:buFont typeface="Arial" panose="020B0604020202020204" pitchFamily="34" charset="0"/>
              <a:buNone/>
            </a:pPr>
            <a:r>
              <a:rPr lang="en-US" altLang="en-US" sz="3200" dirty="0">
                <a:latin typeface="Georgia" panose="02040502050405020303" pitchFamily="18" charset="0"/>
              </a:rPr>
              <a:t>Part 3: Completing a Grant Application</a:t>
            </a:r>
          </a:p>
          <a:p>
            <a:endParaRPr lang="en-US" altLang="en-US" sz="3200" dirty="0">
              <a:latin typeface="Georgia" panose="02040502050405020303" pitchFamily="18" charset="0"/>
            </a:endParaRPr>
          </a:p>
          <a:p>
            <a:pPr marL="0" indent="0">
              <a:buNone/>
            </a:pPr>
            <a:r>
              <a:rPr lang="en-US" altLang="en-US" sz="3200" dirty="0">
                <a:latin typeface="Georgia" panose="02040502050405020303" pitchFamily="18" charset="0"/>
              </a:rPr>
              <a:t>			Which parts are important to you?</a:t>
            </a:r>
          </a:p>
        </p:txBody>
      </p:sp>
      <p:pic>
        <p:nvPicPr>
          <p:cNvPr id="10244" name="Picture 3">
            <a:extLst>
              <a:ext uri="{FF2B5EF4-FFF2-40B4-BE49-F238E27FC236}">
                <a16:creationId xmlns:a16="http://schemas.microsoft.com/office/drawing/2014/main" id="{9AAE94F1-E8F8-463F-84A8-461119A4B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16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0C1B5CC-C3A8-43ED-A4A7-D5330048B24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Some of us are now here</a:t>
            </a:r>
          </a:p>
        </p:txBody>
      </p:sp>
      <p:sp>
        <p:nvSpPr>
          <p:cNvPr id="4" name="Thought Bubble: Cloud 8">
            <a:extLst>
              <a:ext uri="{FF2B5EF4-FFF2-40B4-BE49-F238E27FC236}">
                <a16:creationId xmlns:a16="http://schemas.microsoft.com/office/drawing/2014/main" id="{A1DDECCD-77D9-4F2B-8CCE-A487B9897BA6}"/>
              </a:ext>
            </a:extLst>
          </p:cNvPr>
          <p:cNvSpPr>
            <a:spLocks noGrp="1"/>
          </p:cNvSpPr>
          <p:nvPr>
            <p:ph idx="1"/>
          </p:nvPr>
        </p:nvSpPr>
        <p:spPr>
          <a:xfrm>
            <a:off x="4648200" y="1184275"/>
            <a:ext cx="4191000" cy="1504950"/>
          </a:xfrm>
          <a:prstGeom prst="cloudCallout">
            <a:avLst>
              <a:gd name="adj1" fmla="val -31656"/>
              <a:gd name="adj2" fmla="val 8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defRPr/>
            </a:pPr>
            <a:r>
              <a:rPr lang="en-US" sz="1800" b="1" dirty="0"/>
              <a:t>That’s all nice but we want to have our own project!</a:t>
            </a:r>
          </a:p>
        </p:txBody>
      </p:sp>
      <p:pic>
        <p:nvPicPr>
          <p:cNvPr id="28676" name="Picture 4">
            <a:extLst>
              <a:ext uri="{FF2B5EF4-FFF2-40B4-BE49-F238E27FC236}">
                <a16:creationId xmlns:a16="http://schemas.microsoft.com/office/drawing/2014/main" id="{39567987-6E47-4545-B4CC-E13A379E2CFA}"/>
              </a:ext>
            </a:extLst>
          </p:cNvPr>
          <p:cNvPicPr>
            <a:picLocks noChangeAspect="1"/>
          </p:cNvPicPr>
          <p:nvPr/>
        </p:nvPicPr>
        <p:blipFill>
          <a:blip r:embed="rId2"/>
          <a:srcRect/>
          <a:stretch/>
        </p:blipFill>
        <p:spPr bwMode="auto">
          <a:xfrm>
            <a:off x="2133600" y="2002411"/>
            <a:ext cx="2278063" cy="284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1465726-4B0A-4656-91CA-41AD3FB7DF5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Be prepared to have your team:</a:t>
            </a:r>
          </a:p>
        </p:txBody>
      </p:sp>
      <p:sp>
        <p:nvSpPr>
          <p:cNvPr id="3" name="Content Placeholder 2">
            <a:extLst>
              <a:ext uri="{FF2B5EF4-FFF2-40B4-BE49-F238E27FC236}">
                <a16:creationId xmlns:a16="http://schemas.microsoft.com/office/drawing/2014/main" id="{A7D89A5E-1475-4D40-8A1A-1BDB69DBED66}"/>
              </a:ext>
            </a:extLst>
          </p:cNvPr>
          <p:cNvSpPr>
            <a:spLocks noGrp="1"/>
          </p:cNvSpPr>
          <p:nvPr>
            <p:ph idx="1"/>
          </p:nvPr>
        </p:nvSpPr>
        <p:spPr>
          <a:xfrm>
            <a:off x="457200" y="914400"/>
            <a:ext cx="8534400" cy="3394075"/>
          </a:xfrm>
        </p:spPr>
        <p:txBody>
          <a:bodyPr/>
          <a:lstStyle/>
          <a:p>
            <a:pPr>
              <a:defRPr/>
            </a:pPr>
            <a:r>
              <a:rPr lang="en-US" dirty="0"/>
              <a:t> Be persistent</a:t>
            </a:r>
          </a:p>
          <a:p>
            <a:pPr>
              <a:defRPr/>
            </a:pPr>
            <a:r>
              <a:rPr lang="en-US" dirty="0"/>
              <a:t> Make multiple contacts with your Host Sponsor</a:t>
            </a:r>
          </a:p>
          <a:p>
            <a:pPr>
              <a:defRPr/>
            </a:pPr>
            <a:r>
              <a:rPr lang="en-US" dirty="0"/>
              <a:t> Find a way to do a Community Assessment in country</a:t>
            </a:r>
          </a:p>
          <a:p>
            <a:pPr>
              <a:defRPr/>
            </a:pPr>
            <a:r>
              <a:rPr lang="en-US" dirty="0"/>
              <a:t> Contact the RI staff member in charge of grants in that country</a:t>
            </a:r>
          </a:p>
          <a:p>
            <a:pPr>
              <a:defRPr/>
            </a:pPr>
            <a:r>
              <a:rPr lang="en-US" dirty="0"/>
              <a:t> Spend hours writing the grant application</a:t>
            </a:r>
          </a:p>
          <a:p>
            <a:pPr>
              <a:defRPr/>
            </a:pPr>
            <a:r>
              <a:rPr lang="en-US" dirty="0"/>
              <a:t> Be disappointed when the grant comes back to you for revision</a:t>
            </a:r>
          </a:p>
          <a:p>
            <a:pPr>
              <a:defRPr/>
            </a:pPr>
            <a:r>
              <a:rPr lang="en-US" dirty="0"/>
              <a:t> Be diligent with respect to the grant funds</a:t>
            </a:r>
          </a:p>
          <a:p>
            <a:pPr>
              <a:defRPr/>
            </a:pPr>
            <a:r>
              <a:rPr lang="en-US" dirty="0"/>
              <a:t> Be overwhelmed with awe when you see the results  </a:t>
            </a: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1634-8ED9-54D1-4FDD-3ADB010D63C1}"/>
              </a:ext>
            </a:extLst>
          </p:cNvPr>
          <p:cNvSpPr>
            <a:spLocks noGrp="1"/>
          </p:cNvSpPr>
          <p:nvPr>
            <p:ph type="title"/>
          </p:nvPr>
        </p:nvSpPr>
        <p:spPr/>
        <p:txBody>
          <a:bodyPr/>
          <a:lstStyle/>
          <a:p>
            <a:r>
              <a:rPr lang="en-US" sz="3200" dirty="0"/>
              <a:t>The Rotary Foundation’s Grants are </a:t>
            </a:r>
            <a:r>
              <a:rPr lang="en-US" sz="3200" dirty="0">
                <a:solidFill>
                  <a:srgbClr val="FFFF00"/>
                </a:solidFill>
              </a:rPr>
              <a:t>Different</a:t>
            </a:r>
          </a:p>
        </p:txBody>
      </p:sp>
      <p:sp>
        <p:nvSpPr>
          <p:cNvPr id="3" name="Content Placeholder 2">
            <a:extLst>
              <a:ext uri="{FF2B5EF4-FFF2-40B4-BE49-F238E27FC236}">
                <a16:creationId xmlns:a16="http://schemas.microsoft.com/office/drawing/2014/main" id="{D403B031-5CFA-5220-AA6F-A1823971B8CD}"/>
              </a:ext>
            </a:extLst>
          </p:cNvPr>
          <p:cNvSpPr>
            <a:spLocks noGrp="1"/>
          </p:cNvSpPr>
          <p:nvPr>
            <p:ph idx="1"/>
          </p:nvPr>
        </p:nvSpPr>
        <p:spPr/>
        <p:txBody>
          <a:bodyPr/>
          <a:lstStyle/>
          <a:p>
            <a:r>
              <a:rPr lang="en-US" dirty="0"/>
              <a:t>The funding comes to the Foundation from Rotarians</a:t>
            </a:r>
          </a:p>
          <a:p>
            <a:r>
              <a:rPr lang="en-US" dirty="0"/>
              <a:t>The grants are given to Rotary Clubs to spend</a:t>
            </a:r>
          </a:p>
          <a:p>
            <a:r>
              <a:rPr lang="en-US" dirty="0"/>
              <a:t>The partnership of two clubs in different countries is a primary aim of the project</a:t>
            </a:r>
          </a:p>
          <a:p>
            <a:r>
              <a:rPr lang="en-US" dirty="0"/>
              <a:t>An NGO can join the project as a cooperating organization, but the primary responsibility remains with the two clubs</a:t>
            </a:r>
          </a:p>
        </p:txBody>
      </p:sp>
    </p:spTree>
    <p:extLst>
      <p:ext uri="{BB962C8B-B14F-4D97-AF65-F5344CB8AC3E}">
        <p14:creationId xmlns:p14="http://schemas.microsoft.com/office/powerpoint/2010/main" val="388364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4C9CA00-F9CE-40F1-9D48-0BE1E0F6F86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Suggestions for the International Partner</a:t>
            </a:r>
          </a:p>
        </p:txBody>
      </p:sp>
      <p:sp>
        <p:nvSpPr>
          <p:cNvPr id="3" name="Content Placeholder 2">
            <a:extLst>
              <a:ext uri="{FF2B5EF4-FFF2-40B4-BE49-F238E27FC236}">
                <a16:creationId xmlns:a16="http://schemas.microsoft.com/office/drawing/2014/main" id="{27DF5950-EDA1-4B4A-8D4C-F4A57B1DB997}"/>
              </a:ext>
            </a:extLst>
          </p:cNvPr>
          <p:cNvSpPr>
            <a:spLocks noGrp="1"/>
          </p:cNvSpPr>
          <p:nvPr>
            <p:ph idx="1"/>
          </p:nvPr>
        </p:nvSpPr>
        <p:spPr>
          <a:xfrm>
            <a:off x="304800" y="1123950"/>
            <a:ext cx="8229600" cy="3394075"/>
          </a:xfrm>
        </p:spPr>
        <p:txBody>
          <a:bodyPr/>
          <a:lstStyle/>
          <a:p>
            <a:pPr marL="457200" indent="-457200">
              <a:spcBef>
                <a:spcPts val="1200"/>
              </a:spcBef>
              <a:buFont typeface="+mj-lt"/>
              <a:buAutoNum type="arabicPeriod"/>
              <a:defRPr/>
            </a:pPr>
            <a:r>
              <a:rPr lang="en-US" sz="2400" dirty="0"/>
              <a:t>Find a team of people in your club who are passionate about doing International service.</a:t>
            </a:r>
          </a:p>
          <a:p>
            <a:pPr marL="457200" indent="-457200">
              <a:spcBef>
                <a:spcPts val="1200"/>
              </a:spcBef>
              <a:buFont typeface="+mj-lt"/>
              <a:buAutoNum type="arabicPeriod"/>
              <a:defRPr/>
            </a:pPr>
            <a:r>
              <a:rPr lang="en-US" sz="2400" dirty="0"/>
              <a:t>Find a project that all of you can get excited about.</a:t>
            </a:r>
          </a:p>
          <a:p>
            <a:pPr marL="457200" indent="-457200">
              <a:spcBef>
                <a:spcPts val="1200"/>
              </a:spcBef>
              <a:buFont typeface="+mj-lt"/>
              <a:buAutoNum type="arabicPeriod"/>
              <a:defRPr/>
            </a:pPr>
            <a:r>
              <a:rPr lang="en-US" sz="2400" dirty="0"/>
              <a:t>Don’t start the application until you know what you want to do!</a:t>
            </a:r>
          </a:p>
          <a:p>
            <a:pPr marL="457200" indent="-457200">
              <a:spcBef>
                <a:spcPts val="1200"/>
              </a:spcBef>
              <a:buFont typeface="+mj-lt"/>
              <a:buAutoNum type="arabicPeriod"/>
              <a:defRPr/>
            </a:pPr>
            <a:r>
              <a:rPr lang="en-US" sz="2400" dirty="0"/>
              <a:t>Be thinking about fundraising projects and other ways to fund the grant.</a:t>
            </a:r>
            <a:endParaRPr lang="en-US" dirty="0"/>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9182-6086-44DC-AFC1-25C68DF35AA1}"/>
              </a:ext>
            </a:extLst>
          </p:cNvPr>
          <p:cNvSpPr>
            <a:spLocks noGrp="1"/>
          </p:cNvSpPr>
          <p:nvPr>
            <p:ph type="title"/>
          </p:nvPr>
        </p:nvSpPr>
        <p:spPr/>
        <p:txBody>
          <a:bodyPr/>
          <a:lstStyle/>
          <a:p>
            <a:r>
              <a:rPr lang="en-US" sz="3600" dirty="0"/>
              <a:t>Important!!</a:t>
            </a:r>
          </a:p>
        </p:txBody>
      </p:sp>
      <p:sp>
        <p:nvSpPr>
          <p:cNvPr id="3" name="Content Placeholder 2">
            <a:extLst>
              <a:ext uri="{FF2B5EF4-FFF2-40B4-BE49-F238E27FC236}">
                <a16:creationId xmlns:a16="http://schemas.microsoft.com/office/drawing/2014/main" id="{0EEC14E2-2840-4B2C-8682-63946258160D}"/>
              </a:ext>
            </a:extLst>
          </p:cNvPr>
          <p:cNvSpPr>
            <a:spLocks noGrp="1"/>
          </p:cNvSpPr>
          <p:nvPr>
            <p:ph idx="1"/>
          </p:nvPr>
        </p:nvSpPr>
        <p:spPr>
          <a:xfrm>
            <a:off x="457200" y="1200149"/>
            <a:ext cx="8229600" cy="3108723"/>
          </a:xfrm>
        </p:spPr>
        <p:txBody>
          <a:bodyPr/>
          <a:lstStyle/>
          <a:p>
            <a:pPr>
              <a:lnSpc>
                <a:spcPct val="150000"/>
              </a:lnSpc>
            </a:pPr>
            <a:r>
              <a:rPr lang="en-US" sz="2400" dirty="0"/>
              <a:t>Don’t let the funding define your project</a:t>
            </a:r>
          </a:p>
          <a:p>
            <a:pPr>
              <a:lnSpc>
                <a:spcPct val="150000"/>
              </a:lnSpc>
            </a:pPr>
            <a:r>
              <a:rPr lang="en-US" sz="2400" dirty="0"/>
              <a:t>Find a good project and then get the funding</a:t>
            </a:r>
          </a:p>
          <a:p>
            <a:pPr>
              <a:lnSpc>
                <a:spcPct val="150000"/>
              </a:lnSpc>
            </a:pPr>
            <a:r>
              <a:rPr lang="en-US" sz="2400" dirty="0"/>
              <a:t>We need big projects to be successful</a:t>
            </a:r>
          </a:p>
          <a:p>
            <a:pPr>
              <a:lnSpc>
                <a:spcPct val="150000"/>
              </a:lnSpc>
            </a:pPr>
            <a:r>
              <a:rPr lang="en-US" sz="2400" dirty="0"/>
              <a:t>Bigger projects are easier to fund</a:t>
            </a:r>
          </a:p>
          <a:p>
            <a:endParaRPr lang="en-US" dirty="0"/>
          </a:p>
        </p:txBody>
      </p:sp>
    </p:spTree>
    <p:extLst>
      <p:ext uri="{BB962C8B-B14F-4D97-AF65-F5344CB8AC3E}">
        <p14:creationId xmlns:p14="http://schemas.microsoft.com/office/powerpoint/2010/main" val="37441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31F73A5-620F-4575-8110-5023D676183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Develop your project</a:t>
            </a:r>
          </a:p>
        </p:txBody>
      </p:sp>
      <p:sp>
        <p:nvSpPr>
          <p:cNvPr id="33795" name="Content Placeholder 2">
            <a:extLst>
              <a:ext uri="{FF2B5EF4-FFF2-40B4-BE49-F238E27FC236}">
                <a16:creationId xmlns:a16="http://schemas.microsoft.com/office/drawing/2014/main" id="{1D93283B-D74E-4246-8FB5-7EFF10836F46}"/>
              </a:ext>
            </a:extLst>
          </p:cNvPr>
          <p:cNvSpPr>
            <a:spLocks noGrp="1"/>
          </p:cNvSpPr>
          <p:nvPr>
            <p:ph idx="1"/>
          </p:nvPr>
        </p:nvSpPr>
        <p:spPr bwMode="auto">
          <a:xfrm>
            <a:off x="914400" y="971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latin typeface="Georgia" panose="02040502050405020303" pitchFamily="18" charset="0"/>
              </a:rPr>
              <a:t>Where</a:t>
            </a:r>
          </a:p>
          <a:p>
            <a:r>
              <a:rPr lang="en-US" altLang="en-US" sz="3200">
                <a:latin typeface="Georgia" panose="02040502050405020303" pitchFamily="18" charset="0"/>
              </a:rPr>
              <a:t>Who</a:t>
            </a:r>
          </a:p>
          <a:p>
            <a:r>
              <a:rPr lang="en-US" altLang="en-US" sz="3200">
                <a:latin typeface="Georgia" panose="02040502050405020303" pitchFamily="18" charset="0"/>
              </a:rPr>
              <a:t>What</a:t>
            </a:r>
          </a:p>
          <a:p>
            <a:r>
              <a:rPr lang="en-US" altLang="en-US" sz="3200">
                <a:latin typeface="Georgia" panose="02040502050405020303" pitchFamily="18" charset="0"/>
              </a:rPr>
              <a:t>Area of Focus</a:t>
            </a:r>
          </a:p>
          <a:p>
            <a:r>
              <a:rPr lang="en-US" altLang="en-US" sz="3200">
                <a:latin typeface="Georgia" panose="02040502050405020303" pitchFamily="18" charset="0"/>
              </a:rPr>
              <a:t>Goals</a:t>
            </a:r>
          </a:p>
          <a:p>
            <a:r>
              <a:rPr lang="en-US" altLang="en-US" sz="3200">
                <a:latin typeface="Georgia" panose="02040502050405020303" pitchFamily="18" charset="0"/>
              </a:rPr>
              <a:t>Short summary</a:t>
            </a:r>
          </a:p>
          <a:p>
            <a:endParaRPr lang="en-US" altLang="en-US" sz="3200">
              <a:latin typeface="Georgia" panose="020405020504050203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4D365A2-08D2-4550-B54E-34B509F7A8F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Where is your project?</a:t>
            </a:r>
          </a:p>
        </p:txBody>
      </p:sp>
      <p:sp>
        <p:nvSpPr>
          <p:cNvPr id="35843" name="Content Placeholder 2">
            <a:extLst>
              <a:ext uri="{FF2B5EF4-FFF2-40B4-BE49-F238E27FC236}">
                <a16:creationId xmlns:a16="http://schemas.microsoft.com/office/drawing/2014/main" id="{51F0362C-004A-4E87-A1C4-65FDEC047CE2}"/>
              </a:ext>
            </a:extLst>
          </p:cNvPr>
          <p:cNvSpPr>
            <a:spLocks noGrp="1"/>
          </p:cNvSpPr>
          <p:nvPr>
            <p:ph idx="1"/>
          </p:nvPr>
        </p:nvSpPr>
        <p:spPr bwMode="auto">
          <a:xfrm>
            <a:off x="457200" y="874713"/>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latin typeface="Georgia" panose="02040502050405020303" pitchFamily="18" charset="0"/>
              </a:rPr>
              <a:t>Do you have a traveler?</a:t>
            </a:r>
          </a:p>
          <a:p>
            <a:pPr lvl="1"/>
            <a:r>
              <a:rPr lang="en-US" altLang="en-US" sz="1800" dirty="0">
                <a:latin typeface="Georgia" panose="02040502050405020303" pitchFamily="18" charset="0"/>
              </a:rPr>
              <a:t>Someone who frequently visits another country</a:t>
            </a:r>
          </a:p>
          <a:p>
            <a:pPr lvl="1"/>
            <a:r>
              <a:rPr lang="en-US" altLang="en-US" sz="1800" dirty="0">
                <a:latin typeface="Georgia" panose="02040502050405020303" pitchFamily="18" charset="0"/>
              </a:rPr>
              <a:t>Has time to visit potential project areas</a:t>
            </a:r>
          </a:p>
          <a:p>
            <a:pPr lvl="1"/>
            <a:r>
              <a:rPr lang="en-US" altLang="en-US" sz="1800" dirty="0">
                <a:latin typeface="Georgia" panose="02040502050405020303" pitchFamily="18" charset="0"/>
              </a:rPr>
              <a:t>Can visit Rotary clubs</a:t>
            </a:r>
          </a:p>
          <a:p>
            <a:pPr lvl="1"/>
            <a:endParaRPr lang="en-US" altLang="en-US" sz="1200" dirty="0">
              <a:latin typeface="Georgia" panose="02040502050405020303" pitchFamily="18" charset="0"/>
            </a:endParaRPr>
          </a:p>
          <a:p>
            <a:r>
              <a:rPr lang="en-US" altLang="en-US" sz="1800" dirty="0">
                <a:latin typeface="Georgia" panose="02040502050405020303" pitchFamily="18" charset="0"/>
              </a:rPr>
              <a:t>Can you travel with others?</a:t>
            </a:r>
          </a:p>
          <a:p>
            <a:pPr lvl="1"/>
            <a:r>
              <a:rPr lang="en-US" altLang="en-US" sz="1800" dirty="0">
                <a:latin typeface="Georgia" panose="02040502050405020303" pitchFamily="18" charset="0"/>
              </a:rPr>
              <a:t>Churches</a:t>
            </a:r>
          </a:p>
          <a:p>
            <a:pPr lvl="1"/>
            <a:r>
              <a:rPr lang="en-US" altLang="en-US" sz="1800" dirty="0">
                <a:latin typeface="Georgia" panose="02040502050405020303" pitchFamily="18" charset="0"/>
              </a:rPr>
              <a:t>Non-Profit organizations</a:t>
            </a:r>
          </a:p>
          <a:p>
            <a:pPr lvl="1"/>
            <a:r>
              <a:rPr lang="en-US" altLang="en-US" sz="1800" dirty="0">
                <a:latin typeface="Georgia" panose="02040502050405020303" pitchFamily="18" charset="0"/>
              </a:rPr>
              <a:t>Other Rotary clubs</a:t>
            </a:r>
          </a:p>
          <a:p>
            <a:pPr lvl="1"/>
            <a:r>
              <a:rPr lang="en-US" altLang="en-US" sz="1800" dirty="0">
                <a:latin typeface="Georgia" panose="02040502050405020303" pitchFamily="18" charset="0"/>
              </a:rPr>
              <a:t>Use a Group Study Exchange</a:t>
            </a:r>
          </a:p>
          <a:p>
            <a:pPr lvl="1"/>
            <a:r>
              <a:rPr lang="en-US" altLang="en-US" sz="1800" dirty="0">
                <a:latin typeface="Georgia" panose="02040502050405020303" pitchFamily="18" charset="0"/>
              </a:rPr>
              <a:t>All of this travel can be paid for with a District Grant</a:t>
            </a:r>
          </a:p>
          <a:p>
            <a:endParaRPr lang="en-US" altLang="en-US" sz="1800"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128C770-F27B-4E3B-A90D-63E5529BEA6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Find a Host Sponsor </a:t>
            </a:r>
          </a:p>
        </p:txBody>
      </p:sp>
      <p:sp>
        <p:nvSpPr>
          <p:cNvPr id="3" name="Content Placeholder 2">
            <a:extLst>
              <a:ext uri="{FF2B5EF4-FFF2-40B4-BE49-F238E27FC236}">
                <a16:creationId xmlns:a16="http://schemas.microsoft.com/office/drawing/2014/main" id="{E44D67D5-DB63-4AC3-81C7-03D325D68C38}"/>
              </a:ext>
            </a:extLst>
          </p:cNvPr>
          <p:cNvSpPr>
            <a:spLocks noGrp="1"/>
          </p:cNvSpPr>
          <p:nvPr>
            <p:ph idx="1"/>
          </p:nvPr>
        </p:nvSpPr>
        <p:spPr>
          <a:xfrm>
            <a:off x="457200" y="914400"/>
            <a:ext cx="8229600" cy="3394075"/>
          </a:xfrm>
        </p:spPr>
        <p:txBody>
          <a:bodyPr/>
          <a:lstStyle/>
          <a:p>
            <a:pPr marL="0" indent="0">
              <a:buFont typeface="Arial" panose="020B0604020202020204" pitchFamily="34" charset="0"/>
              <a:buNone/>
              <a:defRPr/>
            </a:pPr>
            <a:r>
              <a:rPr lang="en-US" sz="2800" dirty="0"/>
              <a:t>Determine what club (from the country you want to do the grant in) will be best to partner with:</a:t>
            </a:r>
          </a:p>
          <a:p>
            <a:pPr marL="0" indent="0">
              <a:buFont typeface="Arial" panose="020B0604020202020204" pitchFamily="34" charset="0"/>
              <a:buNone/>
              <a:defRPr/>
            </a:pPr>
            <a:endParaRPr lang="en-US" sz="1000" dirty="0"/>
          </a:p>
          <a:p>
            <a:pPr>
              <a:defRPr/>
            </a:pPr>
            <a:r>
              <a:rPr lang="en-US" sz="2400" dirty="0"/>
              <a:t>Active and experienced in Grants</a:t>
            </a:r>
          </a:p>
          <a:p>
            <a:pPr>
              <a:defRPr/>
            </a:pPr>
            <a:r>
              <a:rPr lang="en-US" sz="2400" dirty="0"/>
              <a:t>Willing to work with your club</a:t>
            </a:r>
          </a:p>
          <a:p>
            <a:pPr>
              <a:defRPr/>
            </a:pPr>
            <a:r>
              <a:rPr lang="en-US" sz="2400" dirty="0"/>
              <a:t>Accepting a balanced relationship</a:t>
            </a:r>
          </a:p>
          <a:p>
            <a:pPr>
              <a:defRPr/>
            </a:pPr>
            <a:r>
              <a:rPr lang="en-US" sz="2400" dirty="0"/>
              <a:t>Are District and Club qualified?</a:t>
            </a:r>
          </a:p>
          <a:p>
            <a:pPr>
              <a:defRPr/>
            </a:pPr>
            <a:r>
              <a:rPr lang="en-US" sz="2400" dirty="0"/>
              <a:t>Build a personal relationship from the beginning!</a:t>
            </a:r>
          </a:p>
          <a:p>
            <a:pPr>
              <a:defRPr/>
            </a:pP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CB6F525-F9AE-41D2-A5C4-B6F5982125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Find potential project areas</a:t>
            </a:r>
          </a:p>
        </p:txBody>
      </p:sp>
      <p:sp>
        <p:nvSpPr>
          <p:cNvPr id="38915" name="Content Placeholder 2">
            <a:extLst>
              <a:ext uri="{FF2B5EF4-FFF2-40B4-BE49-F238E27FC236}">
                <a16:creationId xmlns:a16="http://schemas.microsoft.com/office/drawing/2014/main" id="{391A1302-B1D5-464A-9B7C-11FECCFE5C3B}"/>
              </a:ext>
            </a:extLst>
          </p:cNvPr>
          <p:cNvSpPr>
            <a:spLocks noGrp="1"/>
          </p:cNvSpPr>
          <p:nvPr>
            <p:ph idx="1"/>
          </p:nvPr>
        </p:nvSpPr>
        <p:spPr bwMode="auto">
          <a:xfrm>
            <a:off x="304800" y="12763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latin typeface="Georgia" panose="02040502050405020303" pitchFamily="18" charset="0"/>
              </a:rPr>
              <a:t>Check RI for other projects in country</a:t>
            </a:r>
          </a:p>
          <a:p>
            <a:r>
              <a:rPr lang="en-US" altLang="en-US" sz="2800">
                <a:latin typeface="Georgia" panose="02040502050405020303" pitchFamily="18" charset="0"/>
              </a:rPr>
              <a:t>Ask local officials if they have a needs assessment</a:t>
            </a:r>
          </a:p>
          <a:p>
            <a:r>
              <a:rPr lang="en-US" altLang="en-US" sz="2800">
                <a:latin typeface="Georgia" panose="02040502050405020303" pitchFamily="18" charset="0"/>
              </a:rPr>
              <a:t>Do the clubs have ideas?</a:t>
            </a:r>
          </a:p>
          <a:p>
            <a:r>
              <a:rPr lang="en-US" altLang="en-US" sz="2800">
                <a:latin typeface="Georgia" panose="02040502050405020303" pitchFamily="18" charset="0"/>
              </a:rPr>
              <a:t>Is there a specific population in need?</a:t>
            </a:r>
          </a:p>
          <a:p>
            <a:r>
              <a:rPr lang="en-US" altLang="en-US" sz="2800">
                <a:latin typeface="Georgia" panose="02040502050405020303" pitchFamily="18" charset="0"/>
              </a:rPr>
              <a:t>Are there local community health committees?</a:t>
            </a:r>
          </a:p>
          <a:p>
            <a:endParaRPr lang="en-US" altLang="en-US" sz="2800">
              <a:latin typeface="Georgia" panose="020405020504050203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388A73F-F241-4A2C-B764-D4E18665D71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Determine beneficiaries</a:t>
            </a:r>
          </a:p>
        </p:txBody>
      </p:sp>
      <p:sp>
        <p:nvSpPr>
          <p:cNvPr id="39939" name="Content Placeholder 2">
            <a:extLst>
              <a:ext uri="{FF2B5EF4-FFF2-40B4-BE49-F238E27FC236}">
                <a16:creationId xmlns:a16="http://schemas.microsoft.com/office/drawing/2014/main" id="{E5153AA2-189A-41A6-8347-9175C962B8D0}"/>
              </a:ext>
            </a:extLst>
          </p:cNvPr>
          <p:cNvSpPr>
            <a:spLocks noGrp="1"/>
          </p:cNvSpPr>
          <p:nvPr>
            <p:ph idx="1"/>
          </p:nvPr>
        </p:nvSpPr>
        <p:spPr bwMode="auto">
          <a:xfrm>
            <a:off x="457200" y="12763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US" altLang="en-US" sz="3200">
                <a:latin typeface="Georgia" panose="02040502050405020303" pitchFamily="18" charset="0"/>
              </a:rPr>
              <a:t>Beneficiaries are people, not organizations</a:t>
            </a:r>
          </a:p>
          <a:p>
            <a:pPr>
              <a:lnSpc>
                <a:spcPct val="150000"/>
              </a:lnSpc>
            </a:pPr>
            <a:r>
              <a:rPr lang="en-US" altLang="en-US" sz="3200">
                <a:latin typeface="Georgia" panose="02040502050405020303" pitchFamily="18" charset="0"/>
              </a:rPr>
              <a:t>Can you count them?</a:t>
            </a:r>
          </a:p>
          <a:p>
            <a:pPr>
              <a:lnSpc>
                <a:spcPct val="150000"/>
              </a:lnSpc>
            </a:pPr>
            <a:r>
              <a:rPr lang="en-US" altLang="en-US" sz="3200">
                <a:latin typeface="Georgia" panose="02040502050405020303" pitchFamily="18" charset="0"/>
              </a:rPr>
              <a:t>What do they need the most?</a:t>
            </a:r>
          </a:p>
          <a:p>
            <a:endParaRPr lang="en-US" altLang="en-US" sz="3200">
              <a:latin typeface="Georgia" panose="020405020504050203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0B341C65-7C6D-4CA9-A28D-0807FC6BEC1A}"/>
              </a:ext>
            </a:extLst>
          </p:cNvPr>
          <p:cNvSpPr>
            <a:spLocks noGrp="1"/>
          </p:cNvSpPr>
          <p:nvPr>
            <p:ph type="ctrTitle"/>
          </p:nvPr>
        </p:nvSpPr>
        <p:spPr bwMode="auto">
          <a:xfrm>
            <a:off x="0" y="1971675"/>
            <a:ext cx="9067800" cy="120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6000">
                <a:latin typeface="Arial Narrow" panose="020B0606020202030204" pitchFamily="34" charset="0"/>
              </a:rPr>
              <a:t>Why do a Global Grant?</a:t>
            </a:r>
          </a:p>
        </p:txBody>
      </p:sp>
      <p:pic>
        <p:nvPicPr>
          <p:cNvPr id="11267" name="Picture 2">
            <a:extLst>
              <a:ext uri="{FF2B5EF4-FFF2-40B4-BE49-F238E27FC236}">
                <a16:creationId xmlns:a16="http://schemas.microsoft.com/office/drawing/2014/main" id="{693368B9-52DC-494C-AFA6-D59764F89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F1F74A7-A5F4-4B9A-B20E-BBD59CFFAA7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Perform a Community Assessment</a:t>
            </a:r>
          </a:p>
        </p:txBody>
      </p:sp>
      <p:sp>
        <p:nvSpPr>
          <p:cNvPr id="3" name="Content Placeholder 2">
            <a:extLst>
              <a:ext uri="{FF2B5EF4-FFF2-40B4-BE49-F238E27FC236}">
                <a16:creationId xmlns:a16="http://schemas.microsoft.com/office/drawing/2014/main" id="{F054913C-F7CC-4003-A8C4-38733BC559F7}"/>
              </a:ext>
            </a:extLst>
          </p:cNvPr>
          <p:cNvSpPr>
            <a:spLocks noGrp="1"/>
          </p:cNvSpPr>
          <p:nvPr>
            <p:ph idx="1"/>
          </p:nvPr>
        </p:nvSpPr>
        <p:spPr>
          <a:xfrm>
            <a:off x="457200" y="742950"/>
            <a:ext cx="8229600" cy="3810000"/>
          </a:xfrm>
        </p:spPr>
        <p:txBody>
          <a:bodyPr/>
          <a:lstStyle/>
          <a:p>
            <a:pPr>
              <a:lnSpc>
                <a:spcPct val="120000"/>
              </a:lnSpc>
              <a:defRPr/>
            </a:pPr>
            <a:r>
              <a:rPr lang="en-US" sz="1600" dirty="0"/>
              <a:t>Work with the local club</a:t>
            </a:r>
          </a:p>
          <a:p>
            <a:pPr>
              <a:lnSpc>
                <a:spcPct val="120000"/>
              </a:lnSpc>
              <a:defRPr/>
            </a:pPr>
            <a:r>
              <a:rPr lang="en-US" sz="1600" dirty="0"/>
              <a:t>Involve community health groups and governments</a:t>
            </a:r>
          </a:p>
          <a:p>
            <a:pPr>
              <a:lnSpc>
                <a:spcPct val="120000"/>
              </a:lnSpc>
              <a:defRPr/>
            </a:pPr>
            <a:r>
              <a:rPr lang="en-US" sz="1600" dirty="0"/>
              <a:t>Consider both assets and needs of the community</a:t>
            </a:r>
          </a:p>
          <a:p>
            <a:pPr>
              <a:lnSpc>
                <a:spcPct val="120000"/>
              </a:lnSpc>
              <a:defRPr/>
            </a:pPr>
            <a:r>
              <a:rPr lang="en-US" sz="1600" dirty="0"/>
              <a:t>Include Positive Peace in your assessment</a:t>
            </a:r>
          </a:p>
          <a:p>
            <a:pPr>
              <a:lnSpc>
                <a:spcPct val="120000"/>
              </a:lnSpc>
              <a:defRPr/>
            </a:pPr>
            <a:r>
              <a:rPr lang="en-US" sz="1600" dirty="0"/>
              <a:t>Select a project </a:t>
            </a:r>
          </a:p>
          <a:p>
            <a:pPr lvl="1">
              <a:lnSpc>
                <a:spcPct val="120000"/>
              </a:lnSpc>
              <a:defRPr/>
            </a:pPr>
            <a:r>
              <a:rPr lang="en-US" sz="1600" dirty="0"/>
              <a:t>Near the top of the needs list</a:t>
            </a:r>
          </a:p>
          <a:p>
            <a:pPr lvl="1">
              <a:lnSpc>
                <a:spcPct val="120000"/>
              </a:lnSpc>
              <a:defRPr/>
            </a:pPr>
            <a:r>
              <a:rPr lang="en-US" sz="1600" dirty="0"/>
              <a:t>Time and scope of work interesting to the clubs</a:t>
            </a:r>
          </a:p>
          <a:p>
            <a:pPr lvl="1">
              <a:lnSpc>
                <a:spcPct val="120000"/>
              </a:lnSpc>
              <a:defRPr/>
            </a:pPr>
            <a:r>
              <a:rPr lang="en-US" sz="1600" dirty="0"/>
              <a:t>Do you need special expertise?</a:t>
            </a:r>
          </a:p>
          <a:p>
            <a:pPr lvl="1">
              <a:lnSpc>
                <a:spcPct val="120000"/>
              </a:lnSpc>
              <a:defRPr/>
            </a:pPr>
            <a:r>
              <a:rPr lang="en-US" sz="1600" dirty="0"/>
              <a:t>Relevant examples of success</a:t>
            </a:r>
          </a:p>
          <a:p>
            <a:pPr lvl="1">
              <a:lnSpc>
                <a:spcPct val="120000"/>
              </a:lnSpc>
              <a:defRPr/>
            </a:pPr>
            <a:r>
              <a:rPr lang="en-US" sz="1600" dirty="0"/>
              <a:t>Aligned with one of the seven Areas of Focus</a:t>
            </a:r>
          </a:p>
          <a:p>
            <a:pPr>
              <a:lnSpc>
                <a:spcPct val="120000"/>
              </a:lnSpc>
              <a:defRPr/>
            </a:pPr>
            <a:r>
              <a:rPr lang="en-US" sz="1600" dirty="0"/>
              <a:t>Community assessment can be covered by District Grant					    </a:t>
            </a:r>
            <a:r>
              <a:rPr lang="en-US" sz="1400" dirty="0"/>
              <a:t>References:</a:t>
            </a:r>
          </a:p>
          <a:p>
            <a:pPr marL="109728" indent="0" algn="r">
              <a:buFont typeface="Arial" panose="020B0604020202020204" pitchFamily="34" charset="0"/>
              <a:buNone/>
              <a:defRPr/>
            </a:pPr>
            <a:r>
              <a:rPr lang="en-US" sz="1400" u="sng" dirty="0">
                <a:hlinkClick r:id="rId2"/>
              </a:rPr>
              <a:t>Community Assessment Form</a:t>
            </a:r>
            <a:endParaRPr lang="en-US" sz="1400" u="sng" dirty="0"/>
          </a:p>
          <a:p>
            <a:pPr marL="109728" indent="0" algn="r">
              <a:buFont typeface="Arial" panose="020B0604020202020204" pitchFamily="34" charset="0"/>
              <a:buNone/>
              <a:defRPr/>
            </a:pPr>
            <a:r>
              <a:rPr lang="en-US" sz="1400" u="sng" dirty="0"/>
              <a:t>Positive Peace Design Tool</a:t>
            </a:r>
            <a:endParaRPr lang="en-US" sz="1400" dirty="0"/>
          </a:p>
          <a:p>
            <a:pPr>
              <a:defRPr/>
            </a:pPr>
            <a:endParaRPr lang="en-US" sz="1400" dirty="0"/>
          </a:p>
          <a:p>
            <a:pPr>
              <a:defRPr/>
            </a:pPr>
            <a:endParaRPr lang="en-US"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9A49522-2552-4A86-BD0A-96369B3212B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Areas of Focus and Goals</a:t>
            </a:r>
          </a:p>
        </p:txBody>
      </p:sp>
      <p:sp>
        <p:nvSpPr>
          <p:cNvPr id="3" name="Content Placeholder 2">
            <a:extLst>
              <a:ext uri="{FF2B5EF4-FFF2-40B4-BE49-F238E27FC236}">
                <a16:creationId xmlns:a16="http://schemas.microsoft.com/office/drawing/2014/main" id="{8BD04288-727B-4682-A061-0407C381795E}"/>
              </a:ext>
            </a:extLst>
          </p:cNvPr>
          <p:cNvSpPr>
            <a:spLocks noGrp="1"/>
          </p:cNvSpPr>
          <p:nvPr>
            <p:ph idx="1"/>
          </p:nvPr>
        </p:nvSpPr>
        <p:spPr>
          <a:xfrm>
            <a:off x="381000" y="1123950"/>
            <a:ext cx="8229600" cy="3394075"/>
          </a:xfrm>
        </p:spPr>
        <p:txBody>
          <a:bodyPr/>
          <a:lstStyle/>
          <a:p>
            <a:pPr>
              <a:defRPr/>
            </a:pPr>
            <a:r>
              <a:rPr lang="en-US" sz="2800" dirty="0"/>
              <a:t>Areas of Focus are </a:t>
            </a:r>
            <a:r>
              <a:rPr lang="en-US" sz="2800" u="sng" dirty="0"/>
              <a:t>focused</a:t>
            </a:r>
            <a:r>
              <a:rPr lang="en-US" sz="2800" dirty="0"/>
              <a:t> by the trustees</a:t>
            </a:r>
          </a:p>
          <a:p>
            <a:pPr>
              <a:defRPr/>
            </a:pPr>
            <a:r>
              <a:rPr lang="en-US" sz="2800" dirty="0"/>
              <a:t>It’s best to have only one Area of Focus</a:t>
            </a:r>
          </a:p>
          <a:p>
            <a:pPr>
              <a:defRPr/>
            </a:pPr>
            <a:r>
              <a:rPr lang="en-US" sz="2800" dirty="0"/>
              <a:t>Review </a:t>
            </a:r>
            <a:r>
              <a:rPr lang="en-US" sz="2800" u="sng" dirty="0">
                <a:hlinkClick r:id="rId2"/>
              </a:rPr>
              <a:t>Areas of Focus Policy Statements</a:t>
            </a:r>
            <a:r>
              <a:rPr lang="en-US" sz="2800" dirty="0"/>
              <a:t> for alignment with your project</a:t>
            </a:r>
          </a:p>
          <a:p>
            <a:pPr>
              <a:defRPr/>
            </a:pPr>
            <a:r>
              <a:rPr lang="en-US" sz="2800" dirty="0"/>
              <a:t>Pick specific goals you will be aligned with</a:t>
            </a:r>
          </a:p>
          <a:p>
            <a:pPr>
              <a:defRPr/>
            </a:pPr>
            <a:endParaRPr lang="en-US" sz="2800" dirty="0"/>
          </a:p>
          <a:p>
            <a:pPr marL="109728" indent="0" algn="r">
              <a:buFont typeface="Arial" panose="020B0604020202020204" pitchFamily="34" charset="0"/>
              <a:buNone/>
              <a:defRPr/>
            </a:pPr>
            <a:r>
              <a:rPr lang="en-US" sz="1600" dirty="0"/>
              <a:t>Reference:</a:t>
            </a:r>
          </a:p>
          <a:p>
            <a:pPr marL="109728" indent="0" algn="r">
              <a:buFont typeface="Arial" panose="020B0604020202020204" pitchFamily="34" charset="0"/>
              <a:buNone/>
              <a:defRPr/>
            </a:pPr>
            <a:r>
              <a:rPr lang="en-US" sz="1600" u="sng" dirty="0">
                <a:hlinkClick r:id="rId2"/>
              </a:rPr>
              <a:t>Areas of Focus Policy Statements</a:t>
            </a:r>
            <a:endParaRPr lang="en-US" sz="1600" dirty="0"/>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0F23ACB-1AD8-480F-B98E-728C4119744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Rotary International’s Seven Areas of Focus</a:t>
            </a:r>
          </a:p>
        </p:txBody>
      </p:sp>
      <p:sp>
        <p:nvSpPr>
          <p:cNvPr id="44035" name="Content Placeholder 2">
            <a:extLst>
              <a:ext uri="{FF2B5EF4-FFF2-40B4-BE49-F238E27FC236}">
                <a16:creationId xmlns:a16="http://schemas.microsoft.com/office/drawing/2014/main" id="{92FB29D4-CA45-466E-9623-9CCA1633E6DC}"/>
              </a:ext>
            </a:extLst>
          </p:cNvPr>
          <p:cNvSpPr>
            <a:spLocks noGrp="1"/>
          </p:cNvSpPr>
          <p:nvPr>
            <p:ph idx="1"/>
          </p:nvPr>
        </p:nvSpPr>
        <p:spPr bwMode="auto">
          <a:xfrm>
            <a:off x="381000" y="895350"/>
            <a:ext cx="8229600" cy="362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Georgia" panose="02040502050405020303" pitchFamily="18" charset="0"/>
              </a:rPr>
              <a:t>Peace and conflict prevention/resolution</a:t>
            </a:r>
          </a:p>
          <a:p>
            <a:r>
              <a:rPr lang="en-US" altLang="en-US" sz="2800" dirty="0">
                <a:latin typeface="Georgia" panose="02040502050405020303" pitchFamily="18" charset="0"/>
              </a:rPr>
              <a:t>Disease prevention and treatment</a:t>
            </a:r>
          </a:p>
          <a:p>
            <a:r>
              <a:rPr lang="en-US" altLang="en-US" sz="2800" dirty="0">
                <a:latin typeface="Georgia" panose="02040502050405020303" pitchFamily="18" charset="0"/>
              </a:rPr>
              <a:t>Water and sanitation</a:t>
            </a:r>
          </a:p>
          <a:p>
            <a:r>
              <a:rPr lang="en-US" altLang="en-US" sz="2800" dirty="0">
                <a:latin typeface="Georgia" panose="02040502050405020303" pitchFamily="18" charset="0"/>
              </a:rPr>
              <a:t>Maternal and child health</a:t>
            </a:r>
          </a:p>
          <a:p>
            <a:r>
              <a:rPr lang="en-US" altLang="en-US" sz="2800" dirty="0">
                <a:latin typeface="Georgia" panose="02040502050405020303" pitchFamily="18" charset="0"/>
              </a:rPr>
              <a:t>Basic education and literacy</a:t>
            </a:r>
          </a:p>
          <a:p>
            <a:r>
              <a:rPr lang="en-US" altLang="en-US" sz="2800" dirty="0">
                <a:latin typeface="Georgia" panose="02040502050405020303" pitchFamily="18" charset="0"/>
              </a:rPr>
              <a:t>Community economic development</a:t>
            </a:r>
          </a:p>
          <a:p>
            <a:r>
              <a:rPr lang="en-US" altLang="en-US" sz="2800" dirty="0">
                <a:latin typeface="Georgia" panose="02040502050405020303" pitchFamily="18" charset="0"/>
              </a:rPr>
              <a:t>Supporting the Environment</a:t>
            </a:r>
          </a:p>
          <a:p>
            <a:endParaRPr lang="en-US" altLang="en-US" sz="2800" dirty="0">
              <a:latin typeface="Georgia" panose="020405020504050203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179D9F7-8C55-42F6-ADB2-6F99C2CC3B8E}"/>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sz="3600" dirty="0">
                <a:effectLst>
                  <a:outerShdw blurRad="38100" dist="38100" dir="2700000" algn="tl">
                    <a:srgbClr val="000000">
                      <a:alpha val="43137"/>
                    </a:srgbClr>
                  </a:outerShdw>
                </a:effectLst>
                <a:latin typeface="Arial Narrow" panose="020B0606020202030204" pitchFamily="34" charset="0"/>
              </a:rPr>
              <a:t>Rotary’s Seven Areas of Focus</a:t>
            </a:r>
          </a:p>
        </p:txBody>
      </p:sp>
      <p:pic>
        <p:nvPicPr>
          <p:cNvPr id="45059" name="Picture 4" descr="Diagram&#10;&#10;Description automatically generated with low confidence">
            <a:extLst>
              <a:ext uri="{FF2B5EF4-FFF2-40B4-BE49-F238E27FC236}">
                <a16:creationId xmlns:a16="http://schemas.microsoft.com/office/drawing/2014/main" id="{8EE1FA07-5F90-41CF-A864-D263A59C2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71550"/>
            <a:ext cx="61722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Slide 12">
            <a:hlinkClick r:id="" action="ppaction://media"/>
            <a:extLst>
              <a:ext uri="{FF2B5EF4-FFF2-40B4-BE49-F238E27FC236}">
                <a16:creationId xmlns:a16="http://schemas.microsoft.com/office/drawing/2014/main" id="{4F6FBDDA-9C40-4984-8B22-3951A5568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597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AF5FE16-D8AF-4FBD-897D-05BA510A971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Policy – Water and Sanitation</a:t>
            </a:r>
          </a:p>
        </p:txBody>
      </p:sp>
      <p:sp>
        <p:nvSpPr>
          <p:cNvPr id="3" name="Content Placeholder 2">
            <a:extLst>
              <a:ext uri="{FF2B5EF4-FFF2-40B4-BE49-F238E27FC236}">
                <a16:creationId xmlns:a16="http://schemas.microsoft.com/office/drawing/2014/main" id="{3004CAAF-4081-4568-9238-32EA8C03F4F3}"/>
              </a:ext>
            </a:extLst>
          </p:cNvPr>
          <p:cNvSpPr>
            <a:spLocks noGrp="1"/>
          </p:cNvSpPr>
          <p:nvPr>
            <p:ph idx="1"/>
          </p:nvPr>
        </p:nvSpPr>
        <p:spPr>
          <a:xfrm>
            <a:off x="457200" y="895350"/>
            <a:ext cx="8382000" cy="4191000"/>
          </a:xfrm>
        </p:spPr>
        <p:txBody>
          <a:bodyPr/>
          <a:lstStyle/>
          <a:p>
            <a:pPr marL="0" indent="0">
              <a:buFont typeface="Arial" panose="020B0604020202020204" pitchFamily="34" charset="0"/>
              <a:buNone/>
              <a:defRPr/>
            </a:pPr>
            <a:r>
              <a:rPr lang="en-US" sz="1800" b="1" dirty="0"/>
              <a:t>Area of Focus Statement of Purpose and Goals</a:t>
            </a:r>
          </a:p>
          <a:p>
            <a:pPr marL="0" indent="0">
              <a:buFont typeface="Arial" panose="020B0604020202020204" pitchFamily="34" charset="0"/>
              <a:buNone/>
              <a:defRPr/>
            </a:pPr>
            <a:endParaRPr lang="en-US" sz="1200" b="1" dirty="0"/>
          </a:p>
          <a:p>
            <a:pPr marL="0" indent="0">
              <a:buNone/>
              <a:defRPr/>
            </a:pPr>
            <a:r>
              <a:rPr lang="en-US" sz="1600" dirty="0"/>
              <a:t>TRF enables Rotarians to ensure communities’ sustainable access to water, sanitation, and hygiene by: </a:t>
            </a:r>
          </a:p>
          <a:p>
            <a:pPr marL="342900" indent="-342900">
              <a:buAutoNum type="arabicPeriod"/>
              <a:defRPr/>
            </a:pPr>
            <a:r>
              <a:rPr lang="en-US" sz="1600" dirty="0"/>
              <a:t>Facilitating universal and equitable access to safe and affordable drinking water </a:t>
            </a:r>
          </a:p>
          <a:p>
            <a:pPr marL="342900" indent="-342900">
              <a:buAutoNum type="arabicPeriod"/>
              <a:defRPr/>
            </a:pPr>
            <a:r>
              <a:rPr lang="en-US" sz="1600" dirty="0"/>
              <a:t>Improving water quality by protecting and maintaining surface- and groundwater resources, reducing pollution and contaminants, and promoting wastewater reuse </a:t>
            </a:r>
          </a:p>
          <a:p>
            <a:pPr marL="342900" indent="-342900">
              <a:buAutoNum type="arabicPeriod"/>
              <a:defRPr/>
            </a:pPr>
            <a:r>
              <a:rPr lang="en-US" sz="1600" dirty="0"/>
              <a:t>Facilitating universal and equitable access to improved sanitation and waste management services in order to achieve open defecation-free communities</a:t>
            </a:r>
          </a:p>
          <a:p>
            <a:pPr marL="342900" indent="-342900">
              <a:buAutoNum type="arabicPeriod"/>
              <a:defRPr/>
            </a:pPr>
            <a:r>
              <a:rPr lang="en-US" sz="1600" dirty="0"/>
              <a:t>Improving community hygiene knowledge, behaviors, and practices that help prevent the spread of disease </a:t>
            </a:r>
          </a:p>
          <a:p>
            <a:pPr marL="342900" indent="-342900">
              <a:buAutoNum type="arabicPeriod"/>
              <a:defRPr/>
            </a:pPr>
            <a:r>
              <a:rPr lang="en-US" sz="1600" dirty="0"/>
              <a:t>Strengthening the capacity of governments, institutions, and communities to develop, finance, manage, and maintain sustainable water and sanitation services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4FBD360-F1C1-4205-B60E-D21DB8C0EBA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Steps of the Process</a:t>
            </a:r>
          </a:p>
        </p:txBody>
      </p:sp>
      <p:sp>
        <p:nvSpPr>
          <p:cNvPr id="3" name="Content Placeholder 2">
            <a:extLst>
              <a:ext uri="{FF2B5EF4-FFF2-40B4-BE49-F238E27FC236}">
                <a16:creationId xmlns:a16="http://schemas.microsoft.com/office/drawing/2014/main" id="{20E4BF64-3945-43DF-AF85-66F1D67675BB}"/>
              </a:ext>
            </a:extLst>
          </p:cNvPr>
          <p:cNvSpPr>
            <a:spLocks noGrp="1"/>
          </p:cNvSpPr>
          <p:nvPr>
            <p:ph idx="1"/>
          </p:nvPr>
        </p:nvSpPr>
        <p:spPr>
          <a:xfrm>
            <a:off x="457200" y="1047750"/>
            <a:ext cx="8229600" cy="3394075"/>
          </a:xfrm>
        </p:spPr>
        <p:txBody>
          <a:bodyPr/>
          <a:lstStyle/>
          <a:p>
            <a:pPr marL="0" indent="0">
              <a:buFont typeface="Arial" panose="020B0604020202020204" pitchFamily="34" charset="0"/>
              <a:buNone/>
              <a:defRPr/>
            </a:pPr>
            <a:r>
              <a:rPr lang="en-US" dirty="0"/>
              <a:t>You can take these steps in any order</a:t>
            </a:r>
          </a:p>
          <a:p>
            <a:pPr lvl="1">
              <a:defRPr/>
            </a:pPr>
            <a:r>
              <a:rPr lang="en-US" dirty="0"/>
              <a:t>Location</a:t>
            </a:r>
          </a:p>
          <a:p>
            <a:pPr lvl="1">
              <a:defRPr/>
            </a:pPr>
            <a:r>
              <a:rPr lang="en-US" dirty="0"/>
              <a:t>Partner</a:t>
            </a:r>
          </a:p>
          <a:p>
            <a:pPr lvl="1">
              <a:defRPr/>
            </a:pPr>
            <a:r>
              <a:rPr lang="en-US" dirty="0"/>
              <a:t>Beneficiaries and Needs</a:t>
            </a:r>
          </a:p>
          <a:p>
            <a:pPr lvl="1">
              <a:defRPr/>
            </a:pPr>
            <a:r>
              <a:rPr lang="en-US" dirty="0"/>
              <a:t>Project Selection</a:t>
            </a:r>
          </a:p>
          <a:p>
            <a:pPr lvl="1">
              <a:defRPr/>
            </a:pPr>
            <a:r>
              <a:rPr lang="en-US" dirty="0"/>
              <a:t>Area of Focus and Goals</a:t>
            </a:r>
          </a:p>
          <a:p>
            <a:pPr marL="0" indent="0">
              <a:buFont typeface="Arial" panose="020B0604020202020204" pitchFamily="34" charset="0"/>
              <a:buNone/>
              <a:defRPr/>
            </a:pPr>
            <a:r>
              <a:rPr lang="en-US" dirty="0"/>
              <a:t>Review these steps as you go</a:t>
            </a:r>
          </a:p>
          <a:p>
            <a:pPr marL="0" indent="0">
              <a:buFont typeface="Arial" panose="020B0604020202020204" pitchFamily="34" charset="0"/>
              <a:buNone/>
              <a:defRPr/>
            </a:pPr>
            <a:r>
              <a:rPr lang="en-US" dirty="0"/>
              <a:t>Review them again when you have them all in place</a:t>
            </a:r>
          </a:p>
          <a:p>
            <a:pPr marL="0" indent="0">
              <a:buFont typeface="Arial" panose="020B0604020202020204" pitchFamily="34" charset="0"/>
              <a:buNone/>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419545A-A903-4AD9-B91B-9D616DC240C1}"/>
              </a:ext>
            </a:extLst>
          </p:cNvPr>
          <p:cNvSpPr>
            <a:spLocks noGrp="1"/>
          </p:cNvSpPr>
          <p:nvPr>
            <p:ph type="title"/>
          </p:nvPr>
        </p:nvSpPr>
        <p:spPr bwMode="auto">
          <a:xfrm>
            <a:off x="368300" y="361950"/>
            <a:ext cx="87630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Define your Project</a:t>
            </a:r>
          </a:p>
        </p:txBody>
      </p:sp>
      <p:sp>
        <p:nvSpPr>
          <p:cNvPr id="3" name="Content Placeholder 2">
            <a:extLst>
              <a:ext uri="{FF2B5EF4-FFF2-40B4-BE49-F238E27FC236}">
                <a16:creationId xmlns:a16="http://schemas.microsoft.com/office/drawing/2014/main" id="{EDBD97C1-7D2D-447D-8ED2-8180976F8E5C}"/>
              </a:ext>
            </a:extLst>
          </p:cNvPr>
          <p:cNvSpPr>
            <a:spLocks noGrp="1"/>
          </p:cNvSpPr>
          <p:nvPr>
            <p:ph idx="1"/>
          </p:nvPr>
        </p:nvSpPr>
        <p:spPr>
          <a:xfrm>
            <a:off x="457200" y="914400"/>
            <a:ext cx="8229600" cy="3394075"/>
          </a:xfrm>
        </p:spPr>
        <p:txBody>
          <a:bodyPr/>
          <a:lstStyle/>
          <a:p>
            <a:pPr marL="0" indent="0">
              <a:buFont typeface="Arial" panose="020B0604020202020204" pitchFamily="34" charset="0"/>
              <a:buNone/>
              <a:defRPr/>
            </a:pPr>
            <a:r>
              <a:rPr lang="en-US" dirty="0"/>
              <a:t>Combine the work so far into a 2-sentence summary like this:</a:t>
            </a:r>
          </a:p>
          <a:p>
            <a:pPr marL="0" indent="0">
              <a:buFont typeface="Arial" panose="020B0604020202020204" pitchFamily="34" charset="0"/>
              <a:buNone/>
              <a:defRPr/>
            </a:pPr>
            <a:r>
              <a:rPr lang="en-US" sz="1400" dirty="0"/>
              <a:t>  </a:t>
            </a:r>
          </a:p>
          <a:p>
            <a:pPr marL="0" indent="0">
              <a:buFont typeface="Arial" panose="020B0604020202020204" pitchFamily="34" charset="0"/>
              <a:buNone/>
              <a:defRPr/>
            </a:pPr>
            <a:r>
              <a:rPr lang="en-US" sz="2200" dirty="0"/>
              <a:t>The Rotary Clubs of Butuan, Philippines and Jefferson City West, Missouri, USA will partner with Global Action Platform to provide community and economic development training for an initial 30,000 Indigenous People in the </a:t>
            </a:r>
            <a:r>
              <a:rPr lang="en-US" sz="2200" dirty="0" err="1"/>
              <a:t>Caraga</a:t>
            </a:r>
            <a:r>
              <a:rPr lang="en-US" sz="2200" dirty="0"/>
              <a:t> region of the island of Mindanao in the Philippines.  This project is the first stage in a long-term program to provide these same skills and knowledge to about 1 million Indigenous People in the </a:t>
            </a:r>
            <a:r>
              <a:rPr lang="en-US" sz="2200" dirty="0" err="1"/>
              <a:t>Caraga</a:t>
            </a:r>
            <a:r>
              <a:rPr lang="en-US" sz="2200" dirty="0"/>
              <a:t> region in the coming years.</a:t>
            </a:r>
          </a:p>
          <a:p>
            <a:pPr marL="0" indent="0">
              <a:buFont typeface="Arial" panose="020B0604020202020204" pitchFamily="34" charset="0"/>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4C2BAD4-56C2-4954-A66C-372F543E82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End of Part 2</a:t>
            </a:r>
          </a:p>
        </p:txBody>
      </p:sp>
      <p:sp>
        <p:nvSpPr>
          <p:cNvPr id="3" name="Content Placeholder 2">
            <a:extLst>
              <a:ext uri="{FF2B5EF4-FFF2-40B4-BE49-F238E27FC236}">
                <a16:creationId xmlns:a16="http://schemas.microsoft.com/office/drawing/2014/main" id="{CFEDB428-3015-44F3-9CAA-31E2A2F14EAD}"/>
              </a:ext>
            </a:extLst>
          </p:cNvPr>
          <p:cNvSpPr>
            <a:spLocks noGrp="1"/>
          </p:cNvSpPr>
          <p:nvPr>
            <p:ph idx="1"/>
          </p:nvPr>
        </p:nvSpPr>
        <p:spPr>
          <a:xfrm>
            <a:off x="-304800" y="1047750"/>
            <a:ext cx="8229600" cy="3394075"/>
          </a:xfrm>
        </p:spPr>
        <p:txBody>
          <a:bodyPr/>
          <a:lstStyle/>
          <a:p>
            <a:pPr algn="ctr">
              <a:defRPr/>
            </a:pPr>
            <a:r>
              <a:rPr lang="en-US" dirty="0"/>
              <a:t>                                                        </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US" sz="8000" dirty="0"/>
              <a:t>Questions?</a:t>
            </a:r>
          </a:p>
        </p:txBody>
      </p:sp>
    </p:spTree>
    <p:extLst>
      <p:ext uri="{BB962C8B-B14F-4D97-AF65-F5344CB8AC3E}">
        <p14:creationId xmlns:p14="http://schemas.microsoft.com/office/powerpoint/2010/main" val="3079490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A398BC9-7E98-4000-B6F8-9324A32017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Conclusion of Defining your Project</a:t>
            </a:r>
          </a:p>
        </p:txBody>
      </p:sp>
      <p:sp>
        <p:nvSpPr>
          <p:cNvPr id="53251" name="Content Placeholder 2">
            <a:extLst>
              <a:ext uri="{FF2B5EF4-FFF2-40B4-BE49-F238E27FC236}">
                <a16:creationId xmlns:a16="http://schemas.microsoft.com/office/drawing/2014/main" id="{B1C867DF-6564-43D1-B62A-A2433825FBCE}"/>
              </a:ext>
            </a:extLst>
          </p:cNvPr>
          <p:cNvSpPr>
            <a:spLocks noGrp="1"/>
          </p:cNvSpPr>
          <p:nvPr>
            <p:ph idx="1"/>
          </p:nvPr>
        </p:nvSpPr>
        <p:spPr bwMode="auto">
          <a:xfrm>
            <a:off x="152400" y="1276350"/>
            <a:ext cx="8229600" cy="339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8000" dirty="0">
                <a:latin typeface="Georgia" panose="02040502050405020303" pitchFamily="18" charset="0"/>
              </a:rPr>
              <a:t>            Yay!!!</a:t>
            </a:r>
          </a:p>
          <a:p>
            <a:pPr marL="0" indent="0" algn="ctr">
              <a:buFont typeface="Arial" panose="020B0604020202020204" pitchFamily="34" charset="0"/>
              <a:buNone/>
            </a:pPr>
            <a:r>
              <a:rPr lang="en-US" altLang="en-US" sz="8000" dirty="0">
                <a:latin typeface="Georgia" panose="02040502050405020303" pitchFamily="18" charset="0"/>
              </a:rPr>
              <a:t>Break Time</a:t>
            </a:r>
          </a:p>
          <a:p>
            <a:pPr marL="0" indent="0" algn="ctr">
              <a:buFont typeface="Arial" panose="020B0604020202020204" pitchFamily="34" charset="0"/>
              <a:buNone/>
            </a:pPr>
            <a:r>
              <a:rPr lang="en-US" altLang="en-US" sz="8000" dirty="0">
                <a:latin typeface="Georgia" panose="02040502050405020303" pitchFamily="18" charset="0"/>
              </a:rPr>
              <a:t>              </a:t>
            </a:r>
          </a:p>
          <a:p>
            <a:pPr marL="0" indent="0" algn="ctr">
              <a:buFont typeface="Arial" panose="020B0604020202020204" pitchFamily="34" charset="0"/>
              <a:buNone/>
            </a:pPr>
            <a:r>
              <a:rPr lang="en-US" altLang="en-US" sz="8000" dirty="0">
                <a:latin typeface="Georgia" panose="02040502050405020303" pitchFamily="18" charset="0"/>
              </a:rPr>
              <a:t>                               </a:t>
            </a:r>
          </a:p>
        </p:txBody>
      </p:sp>
      <p:sp>
        <p:nvSpPr>
          <p:cNvPr id="5" name="TextBox 4">
            <a:extLst>
              <a:ext uri="{FF2B5EF4-FFF2-40B4-BE49-F238E27FC236}">
                <a16:creationId xmlns:a16="http://schemas.microsoft.com/office/drawing/2014/main" id="{003CF0F0-B25A-4ECC-AD24-70C9F4E572F3}"/>
              </a:ext>
            </a:extLst>
          </p:cNvPr>
          <p:cNvSpPr txBox="1"/>
          <p:nvPr/>
        </p:nvSpPr>
        <p:spPr>
          <a:xfrm>
            <a:off x="3810000" y="4338935"/>
            <a:ext cx="5029200" cy="461665"/>
          </a:xfrm>
          <a:prstGeom prst="rect">
            <a:avLst/>
          </a:prstGeom>
          <a:noFill/>
        </p:spPr>
        <p:txBody>
          <a:bodyPr wrap="square">
            <a:spAutoFit/>
          </a:bodyPr>
          <a:lstStyle/>
          <a:p>
            <a:pPr marL="109728" indent="0" algn="r">
              <a:buFont typeface="Arial" panose="020B0604020202020204" pitchFamily="34" charset="0"/>
              <a:buNone/>
              <a:defRPr/>
            </a:pPr>
            <a:r>
              <a:rPr lang="en-US" sz="2400" u="sng" dirty="0">
                <a:hlinkClick r:id="rId2"/>
              </a:rPr>
              <a:t>Global Grant Application Template </a:t>
            </a:r>
            <a:r>
              <a:rPr lang="en-US" sz="2400"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82ED06D-B859-47FF-97A0-48EAAACCEDF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800">
                <a:latin typeface="Arial Narrow" panose="020B0606020202030204" pitchFamily="34" charset="0"/>
              </a:rPr>
              <a:t>Completing a Global Grant Application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A71349A-2374-42DD-8459-D2B48BEFABBE}"/>
              </a:ext>
            </a:extLst>
          </p:cNvPr>
          <p:cNvSpPr>
            <a:spLocks noGrp="1"/>
          </p:cNvSpPr>
          <p:nvPr>
            <p:ph type="title"/>
          </p:nvPr>
        </p:nvSpPr>
        <p:spPr>
          <a:xfrm>
            <a:off x="609600" y="819150"/>
            <a:ext cx="2647950" cy="3371850"/>
          </a:xfrm>
        </p:spPr>
        <p:txBody>
          <a:bodyPr>
            <a:normAutofit/>
          </a:bodyPr>
          <a:lstStyle/>
          <a:p>
            <a:pPr algn="ct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Positive Peace Workshops – </a:t>
            </a: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two in Mexico, </a:t>
            </a: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one in Columbia, and one in the US</a:t>
            </a:r>
          </a:p>
        </p:txBody>
      </p:sp>
      <p:pic>
        <p:nvPicPr>
          <p:cNvPr id="36867" name="Picture 4">
            <a:extLst>
              <a:ext uri="{FF2B5EF4-FFF2-40B4-BE49-F238E27FC236}">
                <a16:creationId xmlns:a16="http://schemas.microsoft.com/office/drawing/2014/main" id="{7C432336-130A-4B13-89CF-293DE0C3D989}"/>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657600" y="1047750"/>
            <a:ext cx="5314950" cy="3543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2001C34-0C5F-4B21-B510-235AEA59A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4676521"/>
            <a:ext cx="1184144" cy="481059"/>
          </a:xfrm>
          <a:prstGeom prst="rect">
            <a:avLst/>
          </a:prstGeom>
        </p:spPr>
      </p:pic>
      <p:sp>
        <p:nvSpPr>
          <p:cNvPr id="5" name="Title 1">
            <a:extLst>
              <a:ext uri="{FF2B5EF4-FFF2-40B4-BE49-F238E27FC236}">
                <a16:creationId xmlns:a16="http://schemas.microsoft.com/office/drawing/2014/main" id="{2046959E-19D1-414D-813E-C445FADB6058}"/>
              </a:ext>
            </a:extLst>
          </p:cNvPr>
          <p:cNvSpPr txBox="1">
            <a:spLocks/>
          </p:cNvSpPr>
          <p:nvPr/>
        </p:nvSpPr>
        <p:spPr bwMode="auto">
          <a:xfrm>
            <a:off x="3810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Build Peace</a:t>
            </a:r>
          </a:p>
        </p:txBody>
      </p:sp>
    </p:spTree>
    <p:extLst>
      <p:ext uri="{BB962C8B-B14F-4D97-AF65-F5344CB8AC3E}">
        <p14:creationId xmlns:p14="http://schemas.microsoft.com/office/powerpoint/2010/main" val="1818248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143A60A-60D0-4179-BBDC-84922AD255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Can be Overwhelming at first</a:t>
            </a:r>
          </a:p>
        </p:txBody>
      </p:sp>
      <p:sp>
        <p:nvSpPr>
          <p:cNvPr id="4" name="Thought Bubble: Cloud 4">
            <a:extLst>
              <a:ext uri="{FF2B5EF4-FFF2-40B4-BE49-F238E27FC236}">
                <a16:creationId xmlns:a16="http://schemas.microsoft.com/office/drawing/2014/main" id="{2D146D6C-F00E-4351-9F2C-0722E8CD7452}"/>
              </a:ext>
            </a:extLst>
          </p:cNvPr>
          <p:cNvSpPr>
            <a:spLocks noGrp="1"/>
          </p:cNvSpPr>
          <p:nvPr>
            <p:ph idx="1"/>
          </p:nvPr>
        </p:nvSpPr>
        <p:spPr>
          <a:xfrm>
            <a:off x="5105400" y="914400"/>
            <a:ext cx="3352800" cy="1962150"/>
          </a:xfrm>
          <a:prstGeom prst="cloudCallout">
            <a:avLst>
              <a:gd name="adj1" fmla="val -31656"/>
              <a:gd name="adj2" fmla="val 8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0">
              <a:buFont typeface="Arial" panose="020B0604020202020204" pitchFamily="34" charset="0"/>
              <a:buNone/>
              <a:defRPr/>
            </a:pPr>
            <a:r>
              <a:rPr lang="en-US" dirty="0"/>
              <a:t>Oh, no! </a:t>
            </a:r>
          </a:p>
          <a:p>
            <a:pPr marL="342900" lvl="1" indent="0">
              <a:buFont typeface="Arial" panose="020B0604020202020204" pitchFamily="34" charset="0"/>
              <a:buNone/>
              <a:defRPr/>
            </a:pPr>
            <a:r>
              <a:rPr lang="en-US" dirty="0"/>
              <a:t>So much information I need to know!</a:t>
            </a:r>
          </a:p>
        </p:txBody>
      </p:sp>
      <p:pic>
        <p:nvPicPr>
          <p:cNvPr id="55300" name="Picture 4">
            <a:extLst>
              <a:ext uri="{FF2B5EF4-FFF2-40B4-BE49-F238E27FC236}">
                <a16:creationId xmlns:a16="http://schemas.microsoft.com/office/drawing/2014/main" id="{43A660BA-1308-449A-849B-1254878939FE}"/>
              </a:ext>
            </a:extLst>
          </p:cNvPr>
          <p:cNvPicPr>
            <a:picLocks noChangeAspect="1"/>
          </p:cNvPicPr>
          <p:nvPr/>
        </p:nvPicPr>
        <p:blipFill>
          <a:blip r:embed="rId2"/>
          <a:srcRect/>
          <a:stretch/>
        </p:blipFill>
        <p:spPr bwMode="auto">
          <a:xfrm>
            <a:off x="3095321" y="2473325"/>
            <a:ext cx="192624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1">
            <a:extLst>
              <a:ext uri="{FF2B5EF4-FFF2-40B4-BE49-F238E27FC236}">
                <a16:creationId xmlns:a16="http://schemas.microsoft.com/office/drawing/2014/main" id="{1607E7B3-854E-4B1F-B21A-31E35262E29A}"/>
              </a:ext>
            </a:extLst>
          </p:cNvPr>
          <p:cNvSpPr>
            <a:spLocks noChangeArrowheads="1"/>
          </p:cNvSpPr>
          <p:nvPr/>
        </p:nvSpPr>
        <p:spPr bwMode="auto">
          <a:xfrm>
            <a:off x="190500" y="914400"/>
            <a:ext cx="2857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solidFill>
                  <a:schemeClr val="bg1"/>
                </a:solidFill>
              </a:rPr>
              <a:t>Talk to the Grants Staff member for the country of your project</a:t>
            </a:r>
          </a:p>
        </p:txBody>
      </p:sp>
      <p:sp>
        <p:nvSpPr>
          <p:cNvPr id="2" name="TextBox 1">
            <a:extLst>
              <a:ext uri="{FF2B5EF4-FFF2-40B4-BE49-F238E27FC236}">
                <a16:creationId xmlns:a16="http://schemas.microsoft.com/office/drawing/2014/main" id="{2448B408-7C9E-4CC0-BBEC-87E56DAAB9C4}"/>
              </a:ext>
            </a:extLst>
          </p:cNvPr>
          <p:cNvSpPr txBox="1"/>
          <p:nvPr/>
        </p:nvSpPr>
        <p:spPr>
          <a:xfrm>
            <a:off x="6477000" y="4229100"/>
            <a:ext cx="2450351" cy="646331"/>
          </a:xfrm>
          <a:prstGeom prst="rect">
            <a:avLst/>
          </a:prstGeom>
          <a:noFill/>
        </p:spPr>
        <p:txBody>
          <a:bodyPr wrap="none" rtlCol="0">
            <a:spAutoFit/>
          </a:bodyPr>
          <a:lstStyle/>
          <a:p>
            <a:pPr algn="r"/>
            <a:r>
              <a:rPr lang="en-US" sz="1800" dirty="0">
                <a:solidFill>
                  <a:schemeClr val="bg1"/>
                </a:solidFill>
              </a:rPr>
              <a:t>References:</a:t>
            </a:r>
            <a:endParaRPr lang="en-US" sz="1800" dirty="0">
              <a:solidFill>
                <a:schemeClr val="bg1"/>
              </a:solidFill>
              <a:hlinkClick r:id="rId3">
                <a:extLst>
                  <a:ext uri="{A12FA001-AC4F-418D-AE19-62706E023703}">
                    <ahyp:hlinkClr xmlns:ahyp="http://schemas.microsoft.com/office/drawing/2018/hyperlinkcolor" val="tx"/>
                  </a:ext>
                </a:extLst>
              </a:hlinkClick>
            </a:endParaRPr>
          </a:p>
          <a:p>
            <a:pPr algn="r"/>
            <a:r>
              <a:rPr lang="en-US" sz="1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Grants Staff Contacts</a:t>
            </a:r>
            <a:endParaRPr lang="en-US" sz="1800" dirty="0">
              <a:solidFill>
                <a:schemeClr val="tx2">
                  <a:lumMod val="60000"/>
                  <a:lumOff val="4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2D50DA8-F961-4DE7-B5A2-D34F92468A5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Global Grant Application Template</a:t>
            </a:r>
          </a:p>
        </p:txBody>
      </p:sp>
      <p:sp>
        <p:nvSpPr>
          <p:cNvPr id="3" name="Content Placeholder 2">
            <a:extLst>
              <a:ext uri="{FF2B5EF4-FFF2-40B4-BE49-F238E27FC236}">
                <a16:creationId xmlns:a16="http://schemas.microsoft.com/office/drawing/2014/main" id="{474F0CB7-8F7B-4232-800D-4C15D7C4D5AB}"/>
              </a:ext>
            </a:extLst>
          </p:cNvPr>
          <p:cNvSpPr>
            <a:spLocks noGrp="1"/>
          </p:cNvSpPr>
          <p:nvPr>
            <p:ph idx="1"/>
          </p:nvPr>
        </p:nvSpPr>
        <p:spPr>
          <a:xfrm>
            <a:off x="457200" y="1123950"/>
            <a:ext cx="8229600" cy="3394075"/>
          </a:xfrm>
        </p:spPr>
        <p:txBody>
          <a:bodyPr/>
          <a:lstStyle/>
          <a:p>
            <a:pPr marL="109728" indent="0">
              <a:lnSpc>
                <a:spcPct val="120000"/>
              </a:lnSpc>
              <a:spcAft>
                <a:spcPts val="600"/>
              </a:spcAft>
              <a:buFont typeface="Arial" panose="020B0604020202020204" pitchFamily="34" charset="0"/>
              <a:buNone/>
              <a:defRPr/>
            </a:pPr>
            <a:r>
              <a:rPr lang="en-US" sz="2000" dirty="0"/>
              <a:t>Start with the on-line template, not the Grant Module</a:t>
            </a:r>
          </a:p>
          <a:p>
            <a:pPr>
              <a:lnSpc>
                <a:spcPct val="120000"/>
              </a:lnSpc>
              <a:spcAft>
                <a:spcPts val="600"/>
              </a:spcAft>
              <a:defRPr/>
            </a:pPr>
            <a:r>
              <a:rPr lang="en-US" sz="2000" dirty="0"/>
              <a:t>Editable Word document</a:t>
            </a:r>
          </a:p>
          <a:p>
            <a:pPr>
              <a:lnSpc>
                <a:spcPct val="120000"/>
              </a:lnSpc>
              <a:spcAft>
                <a:spcPts val="600"/>
              </a:spcAft>
              <a:defRPr/>
            </a:pPr>
            <a:r>
              <a:rPr lang="en-US" sz="2000" dirty="0"/>
              <a:t>Easy to share and collaborate</a:t>
            </a:r>
          </a:p>
          <a:p>
            <a:pPr>
              <a:lnSpc>
                <a:spcPct val="120000"/>
              </a:lnSpc>
              <a:spcAft>
                <a:spcPts val="600"/>
              </a:spcAft>
              <a:defRPr/>
            </a:pPr>
            <a:r>
              <a:rPr lang="en-US" sz="2000" dirty="0"/>
              <a:t>When you have good alignment with your partners and most of the fields are complete, you can easily transfer to the Grant Module</a:t>
            </a:r>
          </a:p>
          <a:p>
            <a:pPr marL="393192" lvl="1" indent="0">
              <a:buFont typeface="Arial" panose="020B0604020202020204" pitchFamily="34" charset="0"/>
              <a:buNone/>
              <a:defRPr/>
            </a:pPr>
            <a:endParaRPr lang="en-US" sz="1200" dirty="0"/>
          </a:p>
          <a:p>
            <a:pPr marL="393192" lvl="1" indent="0">
              <a:buFont typeface="Arial" panose="020B0604020202020204" pitchFamily="34" charset="0"/>
              <a:buNone/>
              <a:defRPr/>
            </a:pPr>
            <a:endParaRPr lang="en-US" sz="1200" dirty="0"/>
          </a:p>
          <a:p>
            <a:pPr marL="109728" indent="0" algn="r">
              <a:buFont typeface="Arial" panose="020B0604020202020204" pitchFamily="34" charset="0"/>
              <a:buNone/>
              <a:defRPr/>
            </a:pPr>
            <a:r>
              <a:rPr lang="en-US" sz="2000" dirty="0"/>
              <a:t>References:</a:t>
            </a:r>
          </a:p>
          <a:p>
            <a:pPr marL="109728" indent="0" algn="r">
              <a:buFont typeface="Arial" panose="020B0604020202020204" pitchFamily="34" charset="0"/>
              <a:buNone/>
              <a:defRPr/>
            </a:pPr>
            <a:r>
              <a:rPr lang="en-US" sz="2000" u="sng" dirty="0">
                <a:hlinkClick r:id="rId2"/>
              </a:rPr>
              <a:t>Global Grant Application Template </a:t>
            </a:r>
            <a:r>
              <a:rPr lang="en-US" sz="2000" dirty="0"/>
              <a:t> </a:t>
            </a:r>
          </a:p>
          <a:p>
            <a:pPr marL="0" indent="0">
              <a:buFont typeface="Arial" panose="020B0604020202020204" pitchFamily="34" charset="0"/>
              <a:buNone/>
              <a:defRPr/>
            </a:pPr>
            <a:endParaRPr lang="en-US"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461E3F0-DB7A-40F7-83A4-A925E63CE19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Global Grant Application Tabs / Steps</a:t>
            </a:r>
          </a:p>
        </p:txBody>
      </p:sp>
      <p:sp>
        <p:nvSpPr>
          <p:cNvPr id="3" name="Content Placeholder 2">
            <a:extLst>
              <a:ext uri="{FF2B5EF4-FFF2-40B4-BE49-F238E27FC236}">
                <a16:creationId xmlns:a16="http://schemas.microsoft.com/office/drawing/2014/main" id="{5F9224BE-16C2-4854-8ACD-57144B8E5D51}"/>
              </a:ext>
            </a:extLst>
          </p:cNvPr>
          <p:cNvSpPr>
            <a:spLocks noGrp="1"/>
          </p:cNvSpPr>
          <p:nvPr>
            <p:ph idx="1"/>
          </p:nvPr>
        </p:nvSpPr>
        <p:spPr>
          <a:xfrm>
            <a:off x="457200" y="1200150"/>
            <a:ext cx="3657600" cy="3394075"/>
          </a:xfrm>
        </p:spPr>
        <p:txBody>
          <a:bodyPr/>
          <a:lstStyle/>
          <a:p>
            <a:pPr marL="457200" indent="-457200">
              <a:buFont typeface="Arial" panose="020B0604020202020204" pitchFamily="34" charset="0"/>
              <a:buAutoNum type="arabicPeriod"/>
              <a:defRPr/>
            </a:pPr>
            <a:r>
              <a:rPr lang="en-US" sz="2400" dirty="0"/>
              <a:t>Basic Information</a:t>
            </a:r>
          </a:p>
          <a:p>
            <a:pPr marL="457200" indent="-457200">
              <a:buFont typeface="Arial" panose="020B0604020202020204" pitchFamily="34" charset="0"/>
              <a:buAutoNum type="arabicPeriod"/>
              <a:defRPr/>
            </a:pPr>
            <a:r>
              <a:rPr lang="en-US" sz="2400" dirty="0"/>
              <a:t>Committee Members</a:t>
            </a:r>
          </a:p>
          <a:p>
            <a:pPr marL="457200" indent="-457200">
              <a:buFont typeface="Arial" panose="020B0604020202020204" pitchFamily="34" charset="0"/>
              <a:buAutoNum type="arabicPeriod"/>
              <a:defRPr/>
            </a:pPr>
            <a:r>
              <a:rPr lang="en-US" sz="2400" dirty="0"/>
              <a:t>Project Overview</a:t>
            </a:r>
          </a:p>
          <a:p>
            <a:pPr marL="457200" indent="-457200">
              <a:buFont typeface="Arial" panose="020B0604020202020204" pitchFamily="34" charset="0"/>
              <a:buAutoNum type="arabicPeriod"/>
              <a:defRPr/>
            </a:pPr>
            <a:r>
              <a:rPr lang="en-US" sz="2400" dirty="0"/>
              <a:t>Areas of Focus</a:t>
            </a:r>
          </a:p>
          <a:p>
            <a:pPr marL="457200" indent="-457200">
              <a:buFont typeface="Arial" panose="020B0604020202020204" pitchFamily="34" charset="0"/>
              <a:buAutoNum type="arabicPeriod"/>
              <a:defRPr/>
            </a:pPr>
            <a:r>
              <a:rPr lang="en-US" sz="2400" dirty="0"/>
              <a:t>Measuring Success</a:t>
            </a:r>
          </a:p>
          <a:p>
            <a:pPr marL="457200" indent="-457200">
              <a:buFont typeface="Arial" panose="020B0604020202020204" pitchFamily="34" charset="0"/>
              <a:buAutoNum type="arabicPeriod"/>
              <a:defRPr/>
            </a:pPr>
            <a:r>
              <a:rPr lang="en-US" sz="2400" dirty="0"/>
              <a:t>Location and Dates</a:t>
            </a:r>
          </a:p>
          <a:p>
            <a:pPr marL="0" indent="0">
              <a:buFont typeface="Arial" panose="020B0604020202020204" pitchFamily="34" charset="0"/>
              <a:buNone/>
              <a:defRPr/>
            </a:pPr>
            <a:endParaRPr lang="en-US" dirty="0"/>
          </a:p>
        </p:txBody>
      </p:sp>
      <p:sp>
        <p:nvSpPr>
          <p:cNvPr id="57348" name="TextBox 1">
            <a:extLst>
              <a:ext uri="{FF2B5EF4-FFF2-40B4-BE49-F238E27FC236}">
                <a16:creationId xmlns:a16="http://schemas.microsoft.com/office/drawing/2014/main" id="{BAD11A6F-16B1-49C4-BA52-3986B023D2C3}"/>
              </a:ext>
            </a:extLst>
          </p:cNvPr>
          <p:cNvSpPr txBox="1">
            <a:spLocks noChangeArrowheads="1"/>
          </p:cNvSpPr>
          <p:nvPr/>
        </p:nvSpPr>
        <p:spPr bwMode="auto">
          <a:xfrm>
            <a:off x="4595813" y="1212850"/>
            <a:ext cx="38862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Participants</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Budget</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Funding </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Sustainability</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Review and Lock</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Authorizations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DF22118-9290-4FEA-B8A2-5EB93198C89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Do the easy items first</a:t>
            </a:r>
          </a:p>
        </p:txBody>
      </p:sp>
      <p:sp>
        <p:nvSpPr>
          <p:cNvPr id="3" name="Content Placeholder 2">
            <a:extLst>
              <a:ext uri="{FF2B5EF4-FFF2-40B4-BE49-F238E27FC236}">
                <a16:creationId xmlns:a16="http://schemas.microsoft.com/office/drawing/2014/main" id="{DDA4181F-7B3E-42FA-8956-FE069DF8788B}"/>
              </a:ext>
            </a:extLst>
          </p:cNvPr>
          <p:cNvSpPr>
            <a:spLocks noGrp="1"/>
          </p:cNvSpPr>
          <p:nvPr>
            <p:ph idx="1"/>
          </p:nvPr>
        </p:nvSpPr>
        <p:spPr>
          <a:xfrm>
            <a:off x="457200" y="971550"/>
            <a:ext cx="8229600" cy="3394075"/>
          </a:xfrm>
        </p:spPr>
        <p:txBody>
          <a:bodyPr/>
          <a:lstStyle/>
          <a:p>
            <a:pPr marL="0" indent="0">
              <a:buFont typeface="Arial" panose="020B0604020202020204" pitchFamily="34" charset="0"/>
              <a:buNone/>
              <a:defRPr/>
            </a:pPr>
            <a:r>
              <a:rPr lang="en-US" sz="2000" dirty="0"/>
              <a:t>Delete fields you don’t need for a Humanitarian grant</a:t>
            </a:r>
          </a:p>
          <a:p>
            <a:pPr marL="342900" lvl="1" indent="0">
              <a:buFont typeface="Arial" panose="020B0604020202020204" pitchFamily="34" charset="0"/>
              <a:buNone/>
              <a:defRPr/>
            </a:pPr>
            <a:r>
              <a:rPr lang="en-US" sz="2000" dirty="0"/>
              <a:t>1. All fields related to VTT ( in Steps 6, 7, 10)</a:t>
            </a:r>
          </a:p>
          <a:p>
            <a:pPr marL="342900" lvl="1" indent="0">
              <a:buFont typeface="Arial" panose="020B0604020202020204" pitchFamily="34" charset="0"/>
              <a:buNone/>
              <a:defRPr/>
            </a:pPr>
            <a:r>
              <a:rPr lang="en-US" dirty="0"/>
              <a:t>2. All fields related to Scholarships (in Steps 6, 7, 10)</a:t>
            </a:r>
          </a:p>
          <a:p>
            <a:pPr lvl="1">
              <a:defRPr/>
            </a:pPr>
            <a:endParaRPr lang="en-US" sz="1200" dirty="0"/>
          </a:p>
          <a:p>
            <a:pPr marL="0" indent="0">
              <a:buFont typeface="Arial" panose="020B0604020202020204" pitchFamily="34" charset="0"/>
              <a:buNone/>
              <a:defRPr/>
            </a:pPr>
            <a:r>
              <a:rPr lang="en-US" sz="2000" dirty="0"/>
              <a:t>Fill in the fields you can do now</a:t>
            </a:r>
          </a:p>
          <a:p>
            <a:pPr>
              <a:defRPr/>
            </a:pPr>
            <a:r>
              <a:rPr lang="en-US" sz="2000" dirty="0"/>
              <a:t>Most of steps 1, 3, 4, 5 and 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CBC5B6E-2122-4B70-BE5B-398E1F34CB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Identify the Team Members</a:t>
            </a:r>
          </a:p>
        </p:txBody>
      </p:sp>
      <p:sp>
        <p:nvSpPr>
          <p:cNvPr id="3" name="Content Placeholder 2">
            <a:extLst>
              <a:ext uri="{FF2B5EF4-FFF2-40B4-BE49-F238E27FC236}">
                <a16:creationId xmlns:a16="http://schemas.microsoft.com/office/drawing/2014/main" id="{322F0090-BBDC-4005-819B-C1C4174F6843}"/>
              </a:ext>
            </a:extLst>
          </p:cNvPr>
          <p:cNvSpPr>
            <a:spLocks noGrp="1"/>
          </p:cNvSpPr>
          <p:nvPr>
            <p:ph idx="1"/>
          </p:nvPr>
        </p:nvSpPr>
        <p:spPr>
          <a:xfrm>
            <a:off x="381000" y="1123950"/>
            <a:ext cx="8229600" cy="3394075"/>
          </a:xfrm>
        </p:spPr>
        <p:txBody>
          <a:bodyPr/>
          <a:lstStyle/>
          <a:p>
            <a:pPr marL="0" indent="0">
              <a:buFont typeface="Arial" panose="020B0604020202020204" pitchFamily="34" charset="0"/>
              <a:buNone/>
              <a:defRPr/>
            </a:pPr>
            <a:r>
              <a:rPr lang="en-US" sz="2400" dirty="0"/>
              <a:t>Step 2   Committee Members</a:t>
            </a:r>
          </a:p>
          <a:p>
            <a:pPr marL="342900" lvl="1" indent="0">
              <a:buFont typeface="Arial" panose="020B0604020202020204" pitchFamily="34" charset="0"/>
              <a:buNone/>
              <a:defRPr/>
            </a:pPr>
            <a:r>
              <a:rPr lang="en-US" sz="1600" dirty="0"/>
              <a:t>1. Committee members for host club (in the country where the project will be implemented)</a:t>
            </a:r>
          </a:p>
          <a:p>
            <a:pPr marL="342900" lvl="1" indent="0">
              <a:buFont typeface="Arial" panose="020B0604020202020204" pitchFamily="34" charset="0"/>
              <a:buNone/>
              <a:defRPr/>
            </a:pPr>
            <a:r>
              <a:rPr lang="en-US" sz="1600" dirty="0"/>
              <a:t>2. Committee members for international club (in another country; only one international club allowed)</a:t>
            </a:r>
          </a:p>
          <a:p>
            <a:pPr marL="0" indent="0">
              <a:buFont typeface="Arial" panose="020B0604020202020204" pitchFamily="34" charset="0"/>
              <a:buNone/>
              <a:defRPr/>
            </a:pPr>
            <a:r>
              <a:rPr lang="en-US" sz="2400" dirty="0"/>
              <a:t>Step 7  Participants </a:t>
            </a:r>
          </a:p>
          <a:p>
            <a:pPr marL="342900" lvl="1" indent="0">
              <a:buFont typeface="Arial" panose="020B0604020202020204" pitchFamily="34" charset="0"/>
              <a:buNone/>
              <a:defRPr/>
            </a:pPr>
            <a:r>
              <a:rPr lang="en-US" sz="1600" dirty="0"/>
              <a:t>1. Cooperating Organizations (usually needed for technical expertise)  MOU required.</a:t>
            </a:r>
          </a:p>
          <a:p>
            <a:pPr marL="342900" lvl="1" indent="0">
              <a:buFont typeface="Arial" panose="020B0604020202020204" pitchFamily="34" charset="0"/>
              <a:buNone/>
              <a:defRPr/>
            </a:pPr>
            <a:r>
              <a:rPr lang="en-US" sz="1600" dirty="0"/>
              <a:t>2. Other Partners (other Rotary groups or individuals who will work on the project, usually not needed)</a:t>
            </a:r>
          </a:p>
          <a:p>
            <a:pPr marL="342900" lvl="1" indent="0">
              <a:buFont typeface="Arial" panose="020B0604020202020204" pitchFamily="34" charset="0"/>
              <a:buNone/>
              <a:defRPr/>
            </a:pPr>
            <a:r>
              <a:rPr lang="en-US" sz="1600" dirty="0"/>
              <a:t>3. Volunteer travelers (specialists, not typical Rotarians doing project oversight, usually not needed)</a:t>
            </a:r>
          </a:p>
          <a:p>
            <a:pPr>
              <a:defRPr/>
            </a:pPr>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55FCC01-EB24-4BD0-9185-6229E5338E6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Memorandum of Understanding</a:t>
            </a:r>
          </a:p>
        </p:txBody>
      </p:sp>
      <p:sp>
        <p:nvSpPr>
          <p:cNvPr id="60419" name="Content Placeholder 2">
            <a:extLst>
              <a:ext uri="{FF2B5EF4-FFF2-40B4-BE49-F238E27FC236}">
                <a16:creationId xmlns:a16="http://schemas.microsoft.com/office/drawing/2014/main" id="{3783198C-DC2C-43EA-AFED-93E1612028FC}"/>
              </a:ext>
            </a:extLst>
          </p:cNvPr>
          <p:cNvSpPr>
            <a:spLocks noGrp="1"/>
          </p:cNvSpPr>
          <p:nvPr>
            <p:ph idx="1"/>
          </p:nvPr>
        </p:nvSpPr>
        <p:spPr bwMode="auto">
          <a:xfrm>
            <a:off x="457200" y="971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dirty="0">
                <a:latin typeface="Georgia" panose="02040502050405020303" pitchFamily="18" charset="0"/>
              </a:rPr>
              <a:t>Step 7 Participants </a:t>
            </a:r>
          </a:p>
          <a:p>
            <a:pPr marL="0" indent="0">
              <a:buFont typeface="Arial" panose="020B0604020202020204" pitchFamily="34" charset="0"/>
              <a:buNone/>
            </a:pPr>
            <a:r>
              <a:rPr lang="en-US" altLang="en-US" sz="2000" dirty="0">
                <a:latin typeface="Georgia" panose="02040502050405020303" pitchFamily="18" charset="0"/>
              </a:rPr>
              <a:t>Must have an MOU signed by the Host Sponsor, International Sponsor and the Cooperating Organization if there is one or two.</a:t>
            </a:r>
          </a:p>
          <a:p>
            <a:pPr marL="0" indent="0">
              <a:buFont typeface="Arial" panose="020B0604020202020204" pitchFamily="34" charset="0"/>
              <a:buNone/>
            </a:pPr>
            <a:endParaRPr lang="en-US" altLang="en-US" sz="2400" dirty="0">
              <a:latin typeface="Georgia" panose="02040502050405020303" pitchFamily="18" charset="0"/>
            </a:endParaRPr>
          </a:p>
          <a:p>
            <a:pPr marL="0" indent="0">
              <a:buFont typeface="Arial" panose="020B0604020202020204" pitchFamily="34" charset="0"/>
              <a:buNone/>
            </a:pPr>
            <a:r>
              <a:rPr lang="en-US" altLang="en-US" sz="2400" dirty="0">
                <a:latin typeface="Georgia" panose="02040502050405020303" pitchFamily="18" charset="0"/>
              </a:rPr>
              <a:t>The MOU designates the responsibilities of :</a:t>
            </a:r>
          </a:p>
          <a:p>
            <a:pPr marL="0" indent="0">
              <a:buFont typeface="Arial" panose="020B0604020202020204" pitchFamily="34" charset="0"/>
              <a:buNone/>
            </a:pPr>
            <a:r>
              <a:rPr lang="en-US" altLang="en-US" sz="2400" dirty="0">
                <a:latin typeface="Georgia" panose="02040502050405020303" pitchFamily="18" charset="0"/>
              </a:rPr>
              <a:t>The Host Sponsor</a:t>
            </a:r>
          </a:p>
          <a:p>
            <a:pPr marL="0" indent="0">
              <a:buFont typeface="Arial" panose="020B0604020202020204" pitchFamily="34" charset="0"/>
              <a:buNone/>
            </a:pPr>
            <a:r>
              <a:rPr lang="en-US" altLang="en-US" sz="2400" dirty="0">
                <a:latin typeface="Georgia" panose="02040502050405020303" pitchFamily="18" charset="0"/>
              </a:rPr>
              <a:t>The International Sponsor</a:t>
            </a:r>
          </a:p>
          <a:p>
            <a:pPr marL="0" indent="0">
              <a:buFont typeface="Arial" panose="020B0604020202020204" pitchFamily="34" charset="0"/>
              <a:buNone/>
            </a:pPr>
            <a:r>
              <a:rPr lang="en-US" altLang="en-US" sz="2400" dirty="0">
                <a:latin typeface="Georgia" panose="02040502050405020303" pitchFamily="18" charset="0"/>
              </a:rPr>
              <a:t>The Cooperating Organization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59C0D11-EFBD-4510-B2EB-FE2DF455923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Host Sponsor’s Responsibilities</a:t>
            </a:r>
          </a:p>
        </p:txBody>
      </p:sp>
      <p:sp>
        <p:nvSpPr>
          <p:cNvPr id="61443" name="Content Placeholder 2">
            <a:extLst>
              <a:ext uri="{FF2B5EF4-FFF2-40B4-BE49-F238E27FC236}">
                <a16:creationId xmlns:a16="http://schemas.microsoft.com/office/drawing/2014/main" id="{B2178121-62B2-41C5-93EC-0023980D2665}"/>
              </a:ext>
            </a:extLst>
          </p:cNvPr>
          <p:cNvSpPr>
            <a:spLocks noGrp="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latin typeface="Georgia" panose="02040502050405020303" pitchFamily="18" charset="0"/>
              </a:rPr>
              <a:t>Provide technical and professional services in support of the Rotary Grant project</a:t>
            </a:r>
          </a:p>
          <a:p>
            <a:r>
              <a:rPr lang="en-US" altLang="en-US" sz="1800">
                <a:latin typeface="Georgia" panose="02040502050405020303" pitchFamily="18" charset="0"/>
              </a:rPr>
              <a:t>Provide volunteer training, mentoring, and financial review</a:t>
            </a:r>
          </a:p>
          <a:p>
            <a:r>
              <a:rPr lang="en-US" altLang="en-US" sz="1800">
                <a:latin typeface="Georgia" panose="02040502050405020303" pitchFamily="18" charset="0"/>
              </a:rPr>
              <a:t>Direct and coordinate local community education and public relations</a:t>
            </a:r>
          </a:p>
          <a:p>
            <a:r>
              <a:rPr lang="en-US" altLang="en-US" sz="1800">
                <a:latin typeface="Georgia" panose="02040502050405020303" pitchFamily="18" charset="0"/>
              </a:rPr>
              <a:t>Seek community support and resources for the project</a:t>
            </a:r>
          </a:p>
          <a:p>
            <a:r>
              <a:rPr lang="en-US" altLang="en-US" sz="1800">
                <a:latin typeface="Georgia" panose="02040502050405020303" pitchFamily="18" charset="0"/>
              </a:rPr>
              <a:t>Host visiting Rotarians who come to support or learn about the Rotary Grant project</a:t>
            </a:r>
          </a:p>
          <a:p>
            <a:r>
              <a:rPr lang="en-US" altLang="en-US" sz="1800">
                <a:latin typeface="Georgia" panose="02040502050405020303" pitchFamily="18" charset="0"/>
              </a:rPr>
              <a:t>Manage the grant funds and pay suppliers, vendors, or contractors</a:t>
            </a:r>
          </a:p>
          <a:p>
            <a:r>
              <a:rPr lang="en-US" altLang="en-US" sz="1800">
                <a:latin typeface="Georgia" panose="02040502050405020303" pitchFamily="18" charset="0"/>
              </a:rPr>
              <a:t>Prepare Rotary Grant project reports, in cooperation with the International Sponsor</a:t>
            </a:r>
          </a:p>
          <a:p>
            <a:r>
              <a:rPr lang="en-US" altLang="en-US" sz="1800">
                <a:latin typeface="Georgia" panose="02040502050405020303" pitchFamily="18" charset="0"/>
              </a:rPr>
              <a:t>Measure and evaluate project activities</a:t>
            </a:r>
          </a:p>
          <a:p>
            <a:endParaRPr lang="en-US" altLang="en-US" sz="1800">
              <a:latin typeface="Georgia" panose="02040502050405020303"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FED9B01-02D9-4817-9E50-96DB376FF9B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International Sponsor’s Responsibilities</a:t>
            </a:r>
          </a:p>
        </p:txBody>
      </p:sp>
      <p:sp>
        <p:nvSpPr>
          <p:cNvPr id="62467" name="Content Placeholder 2">
            <a:extLst>
              <a:ext uri="{FF2B5EF4-FFF2-40B4-BE49-F238E27FC236}">
                <a16:creationId xmlns:a16="http://schemas.microsoft.com/office/drawing/2014/main" id="{AE84F081-C687-4021-A306-0BB995EE40BE}"/>
              </a:ext>
            </a:extLst>
          </p:cNvPr>
          <p:cNvSpPr>
            <a:spLocks noGrp="1"/>
          </p:cNvSpPr>
          <p:nvPr>
            <p:ph idx="1"/>
          </p:nvPr>
        </p:nvSpPr>
        <p:spPr bwMode="auto">
          <a:xfrm>
            <a:off x="457200" y="971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latin typeface="Georgia" panose="02040502050405020303" pitchFamily="18" charset="0"/>
              </a:rPr>
              <a:t>Direct and coordinate community education and public relations</a:t>
            </a:r>
          </a:p>
          <a:p>
            <a:r>
              <a:rPr lang="en-US" altLang="en-US" sz="1800" dirty="0">
                <a:latin typeface="Georgia" panose="02040502050405020303" pitchFamily="18" charset="0"/>
              </a:rPr>
              <a:t>Direct and coordinate International fundraising efforts</a:t>
            </a:r>
          </a:p>
          <a:p>
            <a:r>
              <a:rPr lang="en-US" altLang="en-US" sz="1800" dirty="0">
                <a:latin typeface="Georgia" panose="02040502050405020303" pitchFamily="18" charset="0"/>
              </a:rPr>
              <a:t>Travel to the project location to provide technical or professional service</a:t>
            </a:r>
          </a:p>
          <a:p>
            <a:r>
              <a:rPr lang="en-US" altLang="en-US" sz="1800" dirty="0">
                <a:solidFill>
                  <a:schemeClr val="bg1"/>
                </a:solidFill>
                <a:latin typeface="Georgia" panose="02040502050405020303" pitchFamily="18" charset="0"/>
              </a:rPr>
              <a:t>Maintain the master schedule of events</a:t>
            </a:r>
          </a:p>
          <a:p>
            <a:r>
              <a:rPr lang="en-US" altLang="en-US" sz="1800" dirty="0">
                <a:solidFill>
                  <a:schemeClr val="bg1"/>
                </a:solidFill>
                <a:latin typeface="Georgia" panose="02040502050405020303" pitchFamily="18" charset="0"/>
              </a:rPr>
              <a:t>Contact the Host partner and (optional) cooperating organization at least monthly to discuss progress and milestones</a:t>
            </a:r>
          </a:p>
          <a:p>
            <a:r>
              <a:rPr lang="en-US" altLang="en-US" sz="1800" dirty="0">
                <a:solidFill>
                  <a:schemeClr val="bg1"/>
                </a:solidFill>
                <a:latin typeface="Georgia" panose="02040502050405020303" pitchFamily="18" charset="0"/>
              </a:rPr>
              <a:t>Assist the Host Sponsor in implementing and reporting on the Rotary grant project and ensure progress reports are timely</a:t>
            </a:r>
          </a:p>
          <a:p>
            <a:r>
              <a:rPr lang="en-US" altLang="en-US" sz="1800" dirty="0">
                <a:solidFill>
                  <a:schemeClr val="bg1"/>
                </a:solidFill>
                <a:latin typeface="Georgia" panose="02040502050405020303" pitchFamily="18" charset="0"/>
              </a:rPr>
              <a:t>Issue monthly reports to leaders of both clubs and districts, plus key people in the relationship.  Include a summary of contacts, milestones and accomplishments.</a:t>
            </a:r>
          </a:p>
          <a:p>
            <a:endParaRPr lang="en-US" altLang="en-US" sz="1800" dirty="0">
              <a:latin typeface="Georgia" panose="02040502050405020303" pitchFamily="18" charset="0"/>
            </a:endParaRPr>
          </a:p>
          <a:p>
            <a:endParaRPr lang="en-US" altLang="en-US" sz="1800" dirty="0">
              <a:latin typeface="Georgia" panose="02040502050405020303"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0CD46B9-3821-4E9B-A322-6165E5B544F2}"/>
              </a:ext>
            </a:extLst>
          </p:cNvPr>
          <p:cNvSpPr>
            <a:spLocks noGrp="1"/>
          </p:cNvSpPr>
          <p:nvPr>
            <p:ph type="title"/>
          </p:nvPr>
        </p:nvSpPr>
        <p:spPr bwMode="auto">
          <a:xfrm>
            <a:off x="381000" y="361950"/>
            <a:ext cx="87630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Cooperating Organization’s Responsibilities</a:t>
            </a:r>
          </a:p>
        </p:txBody>
      </p:sp>
      <p:sp>
        <p:nvSpPr>
          <p:cNvPr id="63491" name="Content Placeholder 2">
            <a:extLst>
              <a:ext uri="{FF2B5EF4-FFF2-40B4-BE49-F238E27FC236}">
                <a16:creationId xmlns:a16="http://schemas.microsoft.com/office/drawing/2014/main" id="{BA4016A3-9A1B-46B5-AEBE-CB54D9B663C0}"/>
              </a:ext>
            </a:extLst>
          </p:cNvPr>
          <p:cNvSpPr>
            <a:spLocks noGrp="1"/>
          </p:cNvSpPr>
          <p:nvPr>
            <p:ph idx="1"/>
          </p:nvPr>
        </p:nvSpPr>
        <p:spPr bwMode="auto">
          <a:xfrm>
            <a:off x="384175" y="10477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latin typeface="Georgia" panose="02040502050405020303" pitchFamily="18" charset="0"/>
              </a:rPr>
              <a:t>Provide expertise, infrastructure, advocacy, training, education, or other support for the Rotary Grant project</a:t>
            </a:r>
          </a:p>
          <a:p>
            <a:r>
              <a:rPr lang="en-US" altLang="en-US" sz="1800">
                <a:latin typeface="Georgia" panose="02040502050405020303" pitchFamily="18" charset="0"/>
              </a:rPr>
              <a:t>Submit itemized expense statements and receipts to the Host Sponsor or International Sponsor for reimbursement</a:t>
            </a:r>
          </a:p>
          <a:p>
            <a:r>
              <a:rPr lang="en-US" altLang="en-US" sz="1800">
                <a:latin typeface="Georgia" panose="02040502050405020303" pitchFamily="18" charset="0"/>
              </a:rPr>
              <a:t>Maintain sufficient records and data to complete reports to the Rotary Foundation</a:t>
            </a:r>
          </a:p>
          <a:p>
            <a:r>
              <a:rPr lang="en-US" altLang="en-US" sz="1800">
                <a:latin typeface="Georgia" panose="02040502050405020303" pitchFamily="18" charset="0"/>
              </a:rPr>
              <a:t>Report activities and results to the Host Sponsor and International Sponsor accurately and in a timely way</a:t>
            </a:r>
          </a:p>
          <a:p>
            <a:r>
              <a:rPr lang="en-US" altLang="en-US" sz="1800">
                <a:latin typeface="Georgia" panose="02040502050405020303" pitchFamily="18" charset="0"/>
              </a:rPr>
              <a:t>Measure and evaluate project activities</a:t>
            </a:r>
          </a:p>
          <a:p>
            <a:r>
              <a:rPr lang="en-US" altLang="en-US" sz="1800">
                <a:latin typeface="Georgia" panose="02040502050405020303" pitchFamily="18" charset="0"/>
              </a:rPr>
              <a:t>Continue to support the project financially or programmatically after Rotary Grant funding ends</a:t>
            </a:r>
          </a:p>
          <a:p>
            <a:endParaRPr lang="en-US" altLang="en-US" sz="1800">
              <a:latin typeface="Georgia" panose="02040502050405020303"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997E16F-67F4-46FB-A604-A7D3377B4C0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What could go wrong?</a:t>
            </a:r>
          </a:p>
        </p:txBody>
      </p:sp>
      <p:sp>
        <p:nvSpPr>
          <p:cNvPr id="64515" name="Content Placeholder 2">
            <a:extLst>
              <a:ext uri="{FF2B5EF4-FFF2-40B4-BE49-F238E27FC236}">
                <a16:creationId xmlns:a16="http://schemas.microsoft.com/office/drawing/2014/main" id="{5E880265-8199-4935-9617-66181245A5B5}"/>
              </a:ext>
            </a:extLst>
          </p:cNvPr>
          <p:cNvSpPr>
            <a:spLocks noGrp="1"/>
          </p:cNvSpPr>
          <p:nvPr>
            <p:ph idx="1"/>
          </p:nvPr>
        </p:nvSpPr>
        <p:spPr bwMode="auto">
          <a:xfrm>
            <a:off x="400050" y="1352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600">
                <a:latin typeface="Georgia" panose="02040502050405020303" pitchFamily="18" charset="0"/>
              </a:rPr>
              <a:t>Because there may be many entities involved in implementing a Global Grant, what could go wrong and how would you handle the situation?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3" descr="P1070263.JPG">
            <a:extLst>
              <a:ext uri="{FF2B5EF4-FFF2-40B4-BE49-F238E27FC236}">
                <a16:creationId xmlns:a16="http://schemas.microsoft.com/office/drawing/2014/main" id="{F3D7CAFD-2EFC-443B-85A0-C836CA4A7A9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429000" y="895350"/>
            <a:ext cx="5429250" cy="3600450"/>
          </a:xfrm>
        </p:spPr>
      </p:pic>
      <p:sp>
        <p:nvSpPr>
          <p:cNvPr id="5" name="Rectangle 4">
            <a:extLst>
              <a:ext uri="{FF2B5EF4-FFF2-40B4-BE49-F238E27FC236}">
                <a16:creationId xmlns:a16="http://schemas.microsoft.com/office/drawing/2014/main" id="{AF9C83E7-A1F1-47DD-9E81-3745A22CB662}"/>
              </a:ext>
            </a:extLst>
          </p:cNvPr>
          <p:cNvSpPr/>
          <p:nvPr/>
        </p:nvSpPr>
        <p:spPr>
          <a:xfrm>
            <a:off x="457200" y="2168516"/>
            <a:ext cx="2057400" cy="1384995"/>
          </a:xfrm>
          <a:prstGeom prst="rect">
            <a:avLst/>
          </a:prstGeom>
        </p:spPr>
        <p:txBody>
          <a:bodyPr wrap="square">
            <a:spAutoFit/>
          </a:bodyPr>
          <a:lstStyle/>
          <a:p>
            <a:pPr algn="ctr"/>
            <a:r>
              <a:rPr lang="en-US" altLang="en-US" sz="2100" dirty="0">
                <a:solidFill>
                  <a:schemeClr val="bg2"/>
                </a:solidFill>
                <a:latin typeface="Arial Rounded MT Bold" panose="020F0704030504030204" pitchFamily="34" charset="0"/>
                <a:cs typeface="Arial" panose="020B0604020202020204" pitchFamily="34" charset="0"/>
              </a:rPr>
              <a:t>GG#1860594 Cost Effective Kidney Transplants</a:t>
            </a:r>
            <a:endParaRPr lang="en-US" sz="2100" dirty="0">
              <a:solidFill>
                <a:schemeClr val="bg2"/>
              </a:solidFill>
              <a:latin typeface="Arial Rounded MT Bold" panose="020F0704030504030204" pitchFamily="34" charset="0"/>
            </a:endParaRPr>
          </a:p>
        </p:txBody>
      </p:sp>
      <p:sp>
        <p:nvSpPr>
          <p:cNvPr id="6" name="Title 1">
            <a:extLst>
              <a:ext uri="{FF2B5EF4-FFF2-40B4-BE49-F238E27FC236}">
                <a16:creationId xmlns:a16="http://schemas.microsoft.com/office/drawing/2014/main" id="{5A93D156-D89F-47CB-B0D2-C6AAB9A15B69}"/>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Save Lives</a:t>
            </a:r>
          </a:p>
        </p:txBody>
      </p:sp>
      <p:pic>
        <p:nvPicPr>
          <p:cNvPr id="7" name="Picture 3">
            <a:extLst>
              <a:ext uri="{FF2B5EF4-FFF2-40B4-BE49-F238E27FC236}">
                <a16:creationId xmlns:a16="http://schemas.microsoft.com/office/drawing/2014/main" id="{4FEF8E5E-93F4-4167-84DF-FBDB21195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789" y="4572000"/>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2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30FCD98-7F05-4BAE-8BE2-973C3116248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Conflict of Interest</a:t>
            </a:r>
          </a:p>
        </p:txBody>
      </p:sp>
      <p:sp>
        <p:nvSpPr>
          <p:cNvPr id="65539" name="Content Placeholder 2">
            <a:extLst>
              <a:ext uri="{FF2B5EF4-FFF2-40B4-BE49-F238E27FC236}">
                <a16:creationId xmlns:a16="http://schemas.microsoft.com/office/drawing/2014/main" id="{064A25D5-DBA2-4CF5-B1B0-39DB03DE6621}"/>
              </a:ext>
            </a:extLst>
          </p:cNvPr>
          <p:cNvSpPr>
            <a:spLocks noGrp="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dirty="0">
                <a:latin typeface="Georgia" panose="02040502050405020303" pitchFamily="18" charset="0"/>
              </a:rPr>
              <a:t>Step 2  - See COI definition</a:t>
            </a:r>
          </a:p>
          <a:p>
            <a:pPr marL="0" indent="0">
              <a:buFont typeface="Arial" panose="020B0604020202020204" pitchFamily="34" charset="0"/>
              <a:buNone/>
            </a:pPr>
            <a:endParaRPr lang="en-US" altLang="en-US" sz="1000" dirty="0">
              <a:latin typeface="Georgia" panose="02040502050405020303" pitchFamily="18" charset="0"/>
            </a:endParaRPr>
          </a:p>
          <a:p>
            <a:pPr marL="0" indent="0">
              <a:buFont typeface="Arial" panose="020B0604020202020204" pitchFamily="34" charset="0"/>
              <a:buNone/>
            </a:pPr>
            <a:r>
              <a:rPr lang="en-US" altLang="en-US" sz="2000" dirty="0">
                <a:latin typeface="Georgia" panose="02040502050405020303" pitchFamily="18" charset="0"/>
              </a:rPr>
              <a:t>    1. Does your club have potential conflicts of interest?</a:t>
            </a:r>
          </a:p>
          <a:p>
            <a:pPr marL="0" indent="0">
              <a:buFont typeface="Arial" panose="020B0604020202020204" pitchFamily="34" charset="0"/>
              <a:buNone/>
            </a:pPr>
            <a:r>
              <a:rPr lang="en-US" altLang="en-US" sz="2000" dirty="0">
                <a:latin typeface="Georgia" panose="02040502050405020303" pitchFamily="18" charset="0"/>
              </a:rPr>
              <a:t>    2. How do you identify them?</a:t>
            </a:r>
          </a:p>
          <a:p>
            <a:pPr marL="0" indent="0">
              <a:buFont typeface="Arial" panose="020B0604020202020204" pitchFamily="34" charset="0"/>
              <a:buNone/>
            </a:pPr>
            <a:r>
              <a:rPr lang="en-US" altLang="en-US" sz="2000" dirty="0">
                <a:latin typeface="Georgia" panose="02040502050405020303" pitchFamily="18" charset="0"/>
              </a:rPr>
              <a:t>    3. How do you control them?</a:t>
            </a:r>
          </a:p>
          <a:p>
            <a:pPr marL="0" indent="0">
              <a:buFont typeface="Arial" panose="020B0604020202020204" pitchFamily="34" charset="0"/>
              <a:buNone/>
            </a:pPr>
            <a:r>
              <a:rPr lang="en-US" altLang="en-US" sz="2000" dirty="0">
                <a:latin typeface="Georgia" panose="02040502050405020303" pitchFamily="18" charset="0"/>
              </a:rPr>
              <a:t>    4. Does your partner club have potential conflicts of interest?</a:t>
            </a:r>
          </a:p>
          <a:p>
            <a:pPr marL="0" indent="0">
              <a:buFont typeface="Arial" panose="020B0604020202020204" pitchFamily="34" charset="0"/>
              <a:buNone/>
            </a:pPr>
            <a:endParaRPr lang="en-US" altLang="en-US" sz="2000" dirty="0">
              <a:latin typeface="Georgia" panose="02040502050405020303"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3465D41-D557-4024-9D8D-C7C5D302CA4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Project Plan</a:t>
            </a:r>
          </a:p>
        </p:txBody>
      </p:sp>
      <p:sp>
        <p:nvSpPr>
          <p:cNvPr id="67587" name="Content Placeholder 2">
            <a:extLst>
              <a:ext uri="{FF2B5EF4-FFF2-40B4-BE49-F238E27FC236}">
                <a16:creationId xmlns:a16="http://schemas.microsoft.com/office/drawing/2014/main" id="{BDE6C814-C546-4AA1-A276-B8BE4AEDF7F1}"/>
              </a:ext>
            </a:extLst>
          </p:cNvPr>
          <p:cNvSpPr>
            <a:spLocks noGrp="1"/>
          </p:cNvSpPr>
          <p:nvPr>
            <p:ph idx="1"/>
          </p:nvPr>
        </p:nvSpPr>
        <p:spPr bwMode="auto">
          <a:xfrm>
            <a:off x="381000" y="11239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4163" indent="-284163">
              <a:spcBef>
                <a:spcPts val="0"/>
              </a:spcBef>
              <a:spcAft>
                <a:spcPts val="1800"/>
              </a:spcAft>
              <a:buFont typeface="Arial" panose="020B0604020202020204" pitchFamily="34" charset="0"/>
              <a:buNone/>
            </a:pPr>
            <a:r>
              <a:rPr lang="en-US" altLang="en-US" sz="2000" dirty="0">
                <a:latin typeface="Georgia" panose="02040502050405020303" pitchFamily="18" charset="0"/>
              </a:rPr>
              <a:t>1. Develop an overall project plan with all the steps you know now.  It will be used several places.</a:t>
            </a:r>
          </a:p>
          <a:p>
            <a:pPr marL="284163" indent="-284163">
              <a:spcBef>
                <a:spcPts val="0"/>
              </a:spcBef>
              <a:spcAft>
                <a:spcPts val="1800"/>
              </a:spcAft>
              <a:buFont typeface="Arial" panose="020B0604020202020204" pitchFamily="34" charset="0"/>
              <a:buNone/>
            </a:pPr>
            <a:r>
              <a:rPr lang="en-US" altLang="en-US" sz="2000" dirty="0">
                <a:latin typeface="Georgia" panose="02040502050405020303" pitchFamily="18" charset="0"/>
              </a:rPr>
              <a:t>2. This plan is an important document.  Identify all the steps you will need to make your project a success.  </a:t>
            </a:r>
          </a:p>
          <a:p>
            <a:pPr marL="284163" indent="-284163">
              <a:spcBef>
                <a:spcPts val="0"/>
              </a:spcBef>
              <a:spcAft>
                <a:spcPts val="1800"/>
              </a:spcAft>
              <a:buFont typeface="Arial" panose="020B0604020202020204" pitchFamily="34" charset="0"/>
              <a:buNone/>
            </a:pPr>
            <a:r>
              <a:rPr lang="en-US" altLang="en-US" sz="2000" dirty="0">
                <a:latin typeface="Georgia" panose="02040502050405020303" pitchFamily="18" charset="0"/>
              </a:rPr>
              <a:t>3. What elements need to be included?</a:t>
            </a:r>
            <a:endParaRPr lang="en-US" altLang="en-US" sz="1800" dirty="0">
              <a:latin typeface="Georgia" panose="02040502050405020303"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69DA01D-7D25-4BDB-8BCA-4D8200D2A8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Sustainability</a:t>
            </a:r>
          </a:p>
        </p:txBody>
      </p:sp>
      <p:sp>
        <p:nvSpPr>
          <p:cNvPr id="3" name="Content Placeholder 2">
            <a:extLst>
              <a:ext uri="{FF2B5EF4-FFF2-40B4-BE49-F238E27FC236}">
                <a16:creationId xmlns:a16="http://schemas.microsoft.com/office/drawing/2014/main" id="{8AA2CDC0-CB67-424B-8053-8DB0D104C987}"/>
              </a:ext>
            </a:extLst>
          </p:cNvPr>
          <p:cNvSpPr>
            <a:spLocks noGrp="1"/>
          </p:cNvSpPr>
          <p:nvPr>
            <p:ph idx="1"/>
          </p:nvPr>
        </p:nvSpPr>
        <p:spPr>
          <a:xfrm>
            <a:off x="457200" y="914400"/>
            <a:ext cx="8229600" cy="3394075"/>
          </a:xfrm>
        </p:spPr>
        <p:txBody>
          <a:bodyPr/>
          <a:lstStyle/>
          <a:p>
            <a:pPr marL="0" indent="0">
              <a:buFont typeface="Arial" panose="020B0604020202020204" pitchFamily="34" charset="0"/>
              <a:buNone/>
              <a:defRPr/>
            </a:pPr>
            <a:r>
              <a:rPr lang="en-US" sz="2400" dirty="0"/>
              <a:t>Step 10 Sustainability</a:t>
            </a:r>
          </a:p>
          <a:p>
            <a:pPr marL="457200" indent="-457200">
              <a:buFont typeface="Arial" panose="020B0604020202020204" pitchFamily="34" charset="0"/>
              <a:buAutoNum type="arabicPeriod"/>
              <a:defRPr/>
            </a:pPr>
            <a:r>
              <a:rPr lang="en-US" sz="2400" dirty="0"/>
              <a:t>Start with the c</a:t>
            </a:r>
            <a:r>
              <a:rPr lang="en-US" dirty="0"/>
              <a:t>ommunity assessment</a:t>
            </a:r>
          </a:p>
          <a:p>
            <a:pPr marL="457200" indent="-457200">
              <a:buFont typeface="Arial" panose="020B0604020202020204" pitchFamily="34" charset="0"/>
              <a:buAutoNum type="arabicPeriod"/>
              <a:defRPr/>
            </a:pPr>
            <a:r>
              <a:rPr lang="en-US" dirty="0"/>
              <a:t>Respect natural resources</a:t>
            </a:r>
          </a:p>
          <a:p>
            <a:pPr marL="457200" indent="-457200">
              <a:buFont typeface="Arial" panose="020B0604020202020204" pitchFamily="34" charset="0"/>
              <a:buAutoNum type="arabicPeriod"/>
              <a:defRPr/>
            </a:pPr>
            <a:r>
              <a:rPr lang="en-US" dirty="0"/>
              <a:t>Train the beneficiaries</a:t>
            </a:r>
          </a:p>
          <a:p>
            <a:pPr marL="457200" indent="-457200">
              <a:buFont typeface="Arial" panose="020B0604020202020204" pitchFamily="34" charset="0"/>
              <a:buAutoNum type="arabicPeriod"/>
              <a:defRPr/>
            </a:pPr>
            <a:r>
              <a:rPr lang="en-US" dirty="0"/>
              <a:t>Use local labor</a:t>
            </a:r>
          </a:p>
          <a:p>
            <a:pPr marL="457200" indent="-457200">
              <a:buFont typeface="Arial" panose="020B0604020202020204" pitchFamily="34" charset="0"/>
              <a:buAutoNum type="arabicPeriod"/>
              <a:defRPr/>
            </a:pPr>
            <a:r>
              <a:rPr lang="en-US" dirty="0"/>
              <a:t>Buy locally</a:t>
            </a:r>
          </a:p>
          <a:p>
            <a:pPr marL="457200" indent="-457200">
              <a:buFont typeface="Arial" panose="020B0604020202020204" pitchFamily="34" charset="0"/>
              <a:buAutoNum type="arabicPeriod"/>
              <a:defRPr/>
            </a:pPr>
            <a:r>
              <a:rPr lang="en-US" dirty="0"/>
              <a:t>Establish a maintenance plan</a:t>
            </a:r>
          </a:p>
          <a:p>
            <a:pPr marL="457200" indent="-457200">
              <a:buFont typeface="Arial" panose="020B0604020202020204" pitchFamily="34" charset="0"/>
              <a:buAutoNum type="arabicPeriod"/>
              <a:defRPr/>
            </a:pPr>
            <a:r>
              <a:rPr lang="en-US" dirty="0"/>
              <a:t>Train a monitoring group or person</a:t>
            </a:r>
          </a:p>
          <a:p>
            <a:pPr>
              <a:defRPr/>
            </a:pPr>
            <a:endParaRPr lang="en-US" dirty="0"/>
          </a:p>
          <a:p>
            <a:pPr marL="109728" indent="0" algn="r">
              <a:buFont typeface="Arial" panose="020B0604020202020204" pitchFamily="34" charset="0"/>
              <a:buNone/>
              <a:defRPr/>
            </a:pPr>
            <a:r>
              <a:rPr lang="en-US" sz="1200" dirty="0"/>
              <a:t>Reference:</a:t>
            </a:r>
          </a:p>
          <a:p>
            <a:pPr marL="109728" indent="0" algn="r">
              <a:buFont typeface="Arial" panose="020B0604020202020204" pitchFamily="34" charset="0"/>
              <a:buNone/>
              <a:defRPr/>
            </a:pPr>
            <a:r>
              <a:rPr lang="en-US" sz="1200" dirty="0">
                <a:hlinkClick r:id="rId2"/>
              </a:rPr>
              <a:t>Six Steps to Sustainability </a:t>
            </a:r>
            <a:endParaRPr lang="en-US" dirty="0"/>
          </a:p>
          <a:p>
            <a:pPr marL="0" indent="0">
              <a:buFont typeface="Arial" panose="020B0604020202020204" pitchFamily="34" charset="0"/>
              <a:buNone/>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7F323B3A-4632-4B90-ADDA-4EE16BF8451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Stewardship</a:t>
            </a:r>
          </a:p>
        </p:txBody>
      </p:sp>
      <p:sp>
        <p:nvSpPr>
          <p:cNvPr id="3" name="Content Placeholder 2">
            <a:extLst>
              <a:ext uri="{FF2B5EF4-FFF2-40B4-BE49-F238E27FC236}">
                <a16:creationId xmlns:a16="http://schemas.microsoft.com/office/drawing/2014/main" id="{606DB819-79B1-4C4C-B60F-08E913D265DF}"/>
              </a:ext>
            </a:extLst>
          </p:cNvPr>
          <p:cNvSpPr>
            <a:spLocks noGrp="1"/>
          </p:cNvSpPr>
          <p:nvPr>
            <p:ph idx="1"/>
          </p:nvPr>
        </p:nvSpPr>
        <p:spPr>
          <a:xfrm>
            <a:off x="457200" y="1047750"/>
            <a:ext cx="8077200" cy="3775075"/>
          </a:xfrm>
        </p:spPr>
        <p:txBody>
          <a:bodyPr/>
          <a:lstStyle/>
          <a:p>
            <a:pPr marL="0" indent="0">
              <a:buFont typeface="Arial" panose="020B0604020202020204" pitchFamily="34" charset="0"/>
              <a:buNone/>
              <a:defRPr/>
            </a:pPr>
            <a:r>
              <a:rPr lang="en-US" sz="3600" dirty="0"/>
              <a:t>1</a:t>
            </a:r>
            <a:r>
              <a:rPr lang="en-US" sz="3200" dirty="0"/>
              <a:t>. Who is responsible for project funds and successful project completion?</a:t>
            </a:r>
          </a:p>
          <a:p>
            <a:pPr>
              <a:defRPr/>
            </a:pPr>
            <a:endParaRPr lang="en-US" sz="1800" dirty="0"/>
          </a:p>
          <a:p>
            <a:pPr marL="0" indent="0">
              <a:buFont typeface="Arial" panose="020B0604020202020204" pitchFamily="34" charset="0"/>
              <a:buNone/>
              <a:defRPr/>
            </a:pPr>
            <a:r>
              <a:rPr lang="en-US" sz="3200" dirty="0"/>
              <a:t>2. How do you exercise responsibility?</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32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B881B56-2576-4E6D-B434-3CED4DE5A1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Contingency Planning</a:t>
            </a:r>
          </a:p>
        </p:txBody>
      </p:sp>
      <p:sp>
        <p:nvSpPr>
          <p:cNvPr id="3" name="Content Placeholder 2">
            <a:extLst>
              <a:ext uri="{FF2B5EF4-FFF2-40B4-BE49-F238E27FC236}">
                <a16:creationId xmlns:a16="http://schemas.microsoft.com/office/drawing/2014/main" id="{7CFE7D06-8051-48D0-B094-37D3B293FCFA}"/>
              </a:ext>
            </a:extLst>
          </p:cNvPr>
          <p:cNvSpPr>
            <a:spLocks noGrp="1"/>
          </p:cNvSpPr>
          <p:nvPr>
            <p:ph idx="1"/>
          </p:nvPr>
        </p:nvSpPr>
        <p:spPr>
          <a:xfrm>
            <a:off x="457200" y="1123950"/>
            <a:ext cx="8534400" cy="3394075"/>
          </a:xfrm>
        </p:spPr>
        <p:txBody>
          <a:bodyPr/>
          <a:lstStyle/>
          <a:p>
            <a:pPr marL="109728" indent="0">
              <a:buFont typeface="Arial" panose="020B0604020202020204" pitchFamily="34" charset="0"/>
              <a:buNone/>
              <a:defRPr/>
            </a:pPr>
            <a:r>
              <a:rPr lang="en-US" sz="2400" dirty="0"/>
              <a:t>This is a critical part of Stewardship</a:t>
            </a:r>
          </a:p>
          <a:p>
            <a:pPr>
              <a:defRPr/>
            </a:pPr>
            <a:endParaRPr lang="en-US" sz="1200" dirty="0"/>
          </a:p>
          <a:p>
            <a:pPr marL="0" indent="0">
              <a:buFont typeface="Arial" panose="020B0604020202020204" pitchFamily="34" charset="0"/>
              <a:buNone/>
              <a:defRPr/>
            </a:pPr>
            <a:r>
              <a:rPr lang="en-US" sz="2400" dirty="0"/>
              <a:t>     1. What do you do if you have a financial overrun?</a:t>
            </a:r>
          </a:p>
          <a:p>
            <a:pPr marL="342900" lvl="1" indent="0">
              <a:buFont typeface="Arial" panose="020B0604020202020204" pitchFamily="34" charset="0"/>
              <a:buNone/>
              <a:defRPr/>
            </a:pPr>
            <a:r>
              <a:rPr lang="en-US" sz="2400" dirty="0"/>
              <a:t>  How could it happen?</a:t>
            </a:r>
          </a:p>
          <a:p>
            <a:pPr>
              <a:defRPr/>
            </a:pPr>
            <a:endParaRPr lang="en-US" sz="1200" dirty="0"/>
          </a:p>
          <a:p>
            <a:pPr marL="0" indent="0">
              <a:buFont typeface="Arial" panose="020B0604020202020204" pitchFamily="34" charset="0"/>
              <a:buNone/>
              <a:defRPr/>
            </a:pPr>
            <a:r>
              <a:rPr lang="en-US" sz="2400" dirty="0"/>
              <a:t>     2. What do you do if you have reporting issues?</a:t>
            </a:r>
          </a:p>
          <a:p>
            <a:pPr>
              <a:defRPr/>
            </a:pPr>
            <a:endParaRPr lang="en-US" sz="1200" dirty="0"/>
          </a:p>
          <a:p>
            <a:pPr marL="0" indent="0">
              <a:buFont typeface="Arial" panose="020B0604020202020204" pitchFamily="34" charset="0"/>
              <a:buNone/>
              <a:defRPr/>
            </a:pPr>
            <a:r>
              <a:rPr lang="en-US" sz="2400" dirty="0"/>
              <a:t>     3. What do you do if you have a communication problem?</a:t>
            </a:r>
          </a:p>
          <a:p>
            <a:pPr marL="0" indent="0">
              <a:buFont typeface="Arial" panose="020B0604020202020204" pitchFamily="34" charset="0"/>
              <a:buNone/>
              <a:defRPr/>
            </a:pP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140CCB60-97DC-4461-B9E2-17D4873D7B3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Monitoring, Evaluating, and Reporting</a:t>
            </a:r>
          </a:p>
        </p:txBody>
      </p:sp>
      <p:sp>
        <p:nvSpPr>
          <p:cNvPr id="3" name="Content Placeholder 2">
            <a:extLst>
              <a:ext uri="{FF2B5EF4-FFF2-40B4-BE49-F238E27FC236}">
                <a16:creationId xmlns:a16="http://schemas.microsoft.com/office/drawing/2014/main" id="{245BD491-A867-46B9-A8AB-39D8E48BE31A}"/>
              </a:ext>
            </a:extLst>
          </p:cNvPr>
          <p:cNvSpPr>
            <a:spLocks noGrp="1"/>
          </p:cNvSpPr>
          <p:nvPr>
            <p:ph idx="1"/>
          </p:nvPr>
        </p:nvSpPr>
        <p:spPr>
          <a:xfrm>
            <a:off x="457200" y="1047750"/>
            <a:ext cx="8229600" cy="3394075"/>
          </a:xfrm>
        </p:spPr>
        <p:txBody>
          <a:bodyPr/>
          <a:lstStyle/>
          <a:p>
            <a:pPr marL="109728" indent="0">
              <a:buFont typeface="Arial" panose="020B0604020202020204" pitchFamily="34" charset="0"/>
              <a:buNone/>
              <a:defRPr/>
            </a:pPr>
            <a:r>
              <a:rPr lang="en-US" sz="2000" dirty="0"/>
              <a:t>A critical part of Stewardship</a:t>
            </a:r>
          </a:p>
          <a:p>
            <a:pPr marL="109728" indent="0">
              <a:buFont typeface="Arial" panose="020B0604020202020204" pitchFamily="34" charset="0"/>
              <a:buNone/>
              <a:defRPr/>
            </a:pPr>
            <a:endParaRPr lang="en-US" sz="1100" dirty="0"/>
          </a:p>
          <a:p>
            <a:pPr marL="0" indent="0">
              <a:buFont typeface="Arial" panose="020B0604020202020204" pitchFamily="34" charset="0"/>
              <a:buNone/>
              <a:defRPr/>
            </a:pPr>
            <a:r>
              <a:rPr lang="en-US" sz="2000" dirty="0"/>
              <a:t>  1. How will you monitor the project?</a:t>
            </a:r>
          </a:p>
          <a:p>
            <a:pPr marL="0" indent="0">
              <a:buFont typeface="Arial" panose="020B0604020202020204" pitchFamily="34" charset="0"/>
              <a:buNone/>
              <a:defRPr/>
            </a:pPr>
            <a:r>
              <a:rPr lang="en-US" sz="2000" dirty="0"/>
              <a:t>		- Observations, verbal reports, data?</a:t>
            </a:r>
          </a:p>
          <a:p>
            <a:pPr>
              <a:defRPr/>
            </a:pPr>
            <a:endParaRPr lang="en-US" sz="1100" dirty="0"/>
          </a:p>
          <a:p>
            <a:pPr marL="0" indent="0">
              <a:buFont typeface="Arial" panose="020B0604020202020204" pitchFamily="34" charset="0"/>
              <a:buNone/>
              <a:defRPr/>
            </a:pPr>
            <a:r>
              <a:rPr lang="en-US" sz="2000" dirty="0"/>
              <a:t>  2. How do you evaluate what you know?</a:t>
            </a:r>
          </a:p>
          <a:p>
            <a:pPr>
              <a:defRPr/>
            </a:pPr>
            <a:endParaRPr lang="en-US" sz="1100" dirty="0"/>
          </a:p>
          <a:p>
            <a:pPr marL="0" indent="0">
              <a:buFont typeface="Arial" panose="020B0604020202020204" pitchFamily="34" charset="0"/>
              <a:buNone/>
              <a:defRPr/>
            </a:pPr>
            <a:r>
              <a:rPr lang="en-US" sz="2000" dirty="0"/>
              <a:t>  3. Who will do the reporting?</a:t>
            </a:r>
          </a:p>
          <a:p>
            <a:pPr marL="0" indent="0">
              <a:buFont typeface="Arial" panose="020B0604020202020204" pitchFamily="34" charset="0"/>
              <a:buNone/>
              <a:defRPr/>
            </a:pPr>
            <a:r>
              <a:rPr lang="en-US" sz="2000" dirty="0"/>
              <a:t>       Best Practice:  </a:t>
            </a:r>
          </a:p>
          <a:p>
            <a:pPr marL="0" indent="0">
              <a:buFont typeface="Arial" panose="020B0604020202020204" pitchFamily="34" charset="0"/>
              <a:buNone/>
              <a:defRPr/>
            </a:pPr>
            <a:r>
              <a:rPr lang="en-US" sz="2000" dirty="0"/>
              <a:t>            Link reporting to events, not the calendar.</a:t>
            </a:r>
          </a:p>
          <a:p>
            <a:pPr marL="0" indent="0">
              <a:buFont typeface="Arial" panose="020B0604020202020204" pitchFamily="34" charset="0"/>
              <a:buNone/>
              <a:defRPr/>
            </a:pPr>
            <a:endParaRPr lang="en-US" sz="2000" dirty="0"/>
          </a:p>
          <a:p>
            <a:pPr marL="0" indent="0">
              <a:buFont typeface="Arial" panose="020B0604020202020204" pitchFamily="34" charset="0"/>
              <a:buNone/>
              <a:defRPr/>
            </a:pPr>
            <a:endParaRPr lang="en-US"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80368D5-3699-4B93-9C48-C0A3BE58AA0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Measuring Success</a:t>
            </a:r>
          </a:p>
        </p:txBody>
      </p:sp>
      <p:sp>
        <p:nvSpPr>
          <p:cNvPr id="3" name="Content Placeholder 2">
            <a:extLst>
              <a:ext uri="{FF2B5EF4-FFF2-40B4-BE49-F238E27FC236}">
                <a16:creationId xmlns:a16="http://schemas.microsoft.com/office/drawing/2014/main" id="{5BCEBC6B-6CE2-47B8-B74A-8FB9E3234530}"/>
              </a:ext>
            </a:extLst>
          </p:cNvPr>
          <p:cNvSpPr>
            <a:spLocks noGrp="1"/>
          </p:cNvSpPr>
          <p:nvPr>
            <p:ph idx="1"/>
          </p:nvPr>
        </p:nvSpPr>
        <p:spPr>
          <a:xfrm>
            <a:off x="609600" y="1047750"/>
            <a:ext cx="8229600" cy="3394075"/>
          </a:xfrm>
        </p:spPr>
        <p:txBody>
          <a:bodyPr/>
          <a:lstStyle/>
          <a:p>
            <a:pPr marL="0" indent="0">
              <a:buFont typeface="Arial" panose="020B0604020202020204" pitchFamily="34" charset="0"/>
              <a:buNone/>
              <a:defRPr/>
            </a:pPr>
            <a:r>
              <a:rPr lang="en-US" sz="2400" dirty="0"/>
              <a:t>Step 5 Measuring Success</a:t>
            </a:r>
          </a:p>
          <a:p>
            <a:pPr marL="0" indent="0">
              <a:buFont typeface="Arial" panose="020B0604020202020204" pitchFamily="34" charset="0"/>
              <a:buNone/>
              <a:defRPr/>
            </a:pPr>
            <a:endParaRPr lang="en-US" sz="1200" dirty="0"/>
          </a:p>
          <a:p>
            <a:pPr marL="0" indent="0">
              <a:buFont typeface="Arial" panose="020B0604020202020204" pitchFamily="34" charset="0"/>
              <a:buNone/>
              <a:defRPr/>
            </a:pPr>
            <a:r>
              <a:rPr lang="en-US" sz="2000" dirty="0"/>
              <a:t>1. Review standard measures in the Monitoring and Evaluation Plan Supplement </a:t>
            </a:r>
          </a:p>
          <a:p>
            <a:pPr>
              <a:defRPr/>
            </a:pPr>
            <a:endParaRPr lang="en-US" sz="1200" dirty="0"/>
          </a:p>
          <a:p>
            <a:pPr marL="0" indent="0">
              <a:buFont typeface="Arial" panose="020B0604020202020204" pitchFamily="34" charset="0"/>
              <a:buNone/>
              <a:defRPr/>
            </a:pPr>
            <a:r>
              <a:rPr lang="en-US" sz="2000" dirty="0"/>
              <a:t>2.  Select standard measures</a:t>
            </a:r>
          </a:p>
          <a:p>
            <a:pPr>
              <a:defRPr/>
            </a:pPr>
            <a:endParaRPr lang="en-US" sz="1200" dirty="0"/>
          </a:p>
          <a:p>
            <a:pPr marL="0" indent="0">
              <a:buFont typeface="Arial" panose="020B0604020202020204" pitchFamily="34" charset="0"/>
              <a:buNone/>
              <a:defRPr/>
            </a:pPr>
            <a:r>
              <a:rPr lang="en-US" sz="2000" dirty="0"/>
              <a:t>3. Consider whether you should add measures based on sustainability and contingency planning</a:t>
            </a:r>
          </a:p>
          <a:p>
            <a:pPr marL="109728" indent="0" algn="r">
              <a:buFont typeface="Arial" panose="020B0604020202020204" pitchFamily="34" charset="0"/>
              <a:buNone/>
              <a:defRPr/>
            </a:pPr>
            <a:endParaRPr lang="en-US" sz="2000" dirty="0"/>
          </a:p>
          <a:p>
            <a:pPr marL="109728" indent="0" algn="r">
              <a:buFont typeface="Arial" panose="020B0604020202020204" pitchFamily="34" charset="0"/>
              <a:buNone/>
              <a:defRPr/>
            </a:pPr>
            <a:r>
              <a:rPr lang="en-US" sz="1100" dirty="0"/>
              <a:t>Reference:</a:t>
            </a:r>
          </a:p>
          <a:p>
            <a:pPr marL="109728" indent="0" algn="r">
              <a:buFont typeface="Arial" panose="020B0604020202020204" pitchFamily="34" charset="0"/>
              <a:buNone/>
              <a:defRPr/>
            </a:pPr>
            <a:r>
              <a:rPr lang="en-US" sz="1100" u="sng" dirty="0">
                <a:hlinkClick r:id="rId2"/>
              </a:rPr>
              <a:t>Global Grant Monitoring and Evaluation Plan Supplement</a:t>
            </a:r>
            <a:r>
              <a:rPr lang="en-US" sz="1100" dirty="0"/>
              <a:t> </a:t>
            </a:r>
          </a:p>
          <a:p>
            <a:pPr marL="109728" indent="0" algn="r">
              <a:buFont typeface="Arial" panose="020B0604020202020204" pitchFamily="34" charset="0"/>
              <a:buNone/>
              <a:defRPr/>
            </a:pPr>
            <a:endParaRPr lang="en-US" sz="1100" dirty="0"/>
          </a:p>
          <a:p>
            <a:pPr marL="0" indent="0">
              <a:buFont typeface="Arial" panose="020B0604020202020204" pitchFamily="34" charset="0"/>
              <a:buNone/>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6C84BB6-160F-463F-A46D-B0598F5F7F8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Budget</a:t>
            </a:r>
          </a:p>
        </p:txBody>
      </p:sp>
      <p:sp>
        <p:nvSpPr>
          <p:cNvPr id="3" name="Content Placeholder 2">
            <a:extLst>
              <a:ext uri="{FF2B5EF4-FFF2-40B4-BE49-F238E27FC236}">
                <a16:creationId xmlns:a16="http://schemas.microsoft.com/office/drawing/2014/main" id="{E6AD7273-1A1D-4672-A84F-23AB3E09F92D}"/>
              </a:ext>
            </a:extLst>
          </p:cNvPr>
          <p:cNvSpPr>
            <a:spLocks noGrp="1"/>
          </p:cNvSpPr>
          <p:nvPr>
            <p:ph idx="1"/>
          </p:nvPr>
        </p:nvSpPr>
        <p:spPr>
          <a:xfrm>
            <a:off x="457200" y="914400"/>
            <a:ext cx="3886200" cy="3394075"/>
          </a:xfrm>
        </p:spPr>
        <p:txBody>
          <a:bodyPr/>
          <a:lstStyle/>
          <a:p>
            <a:pPr marL="0" indent="0">
              <a:buFont typeface="Arial" panose="020B0604020202020204" pitchFamily="34" charset="0"/>
              <a:buNone/>
              <a:defRPr/>
            </a:pPr>
            <a:r>
              <a:rPr lang="en-US" dirty="0"/>
              <a:t>Step 8 Budget</a:t>
            </a:r>
          </a:p>
          <a:p>
            <a:pPr>
              <a:buFont typeface="Wingdings" pitchFamily="2" charset="2"/>
              <a:buChar char="Ø"/>
              <a:defRPr/>
            </a:pPr>
            <a:endParaRPr lang="en-US" sz="1000" dirty="0"/>
          </a:p>
          <a:p>
            <a:pPr>
              <a:buFont typeface="Wingdings" pitchFamily="2" charset="2"/>
              <a:buChar char="Ø"/>
              <a:defRPr/>
            </a:pPr>
            <a:r>
              <a:rPr lang="en-US" dirty="0"/>
              <a:t>Expense Categories:</a:t>
            </a:r>
          </a:p>
          <a:p>
            <a:pPr lvl="1">
              <a:buFont typeface="Courier New" panose="02070309020205020404" pitchFamily="49" charset="0"/>
              <a:buChar char="o"/>
              <a:defRPr/>
            </a:pPr>
            <a:r>
              <a:rPr lang="en-US" sz="2000" dirty="0"/>
              <a:t>Accommodations</a:t>
            </a:r>
          </a:p>
          <a:p>
            <a:pPr lvl="1">
              <a:buFont typeface="Courier New" panose="02070309020205020404" pitchFamily="49" charset="0"/>
              <a:buChar char="o"/>
              <a:defRPr/>
            </a:pPr>
            <a:r>
              <a:rPr lang="en-US" sz="2000" dirty="0"/>
              <a:t>Equipment</a:t>
            </a:r>
          </a:p>
          <a:p>
            <a:pPr lvl="1">
              <a:buFont typeface="Courier New" panose="02070309020205020404" pitchFamily="49" charset="0"/>
              <a:buChar char="o"/>
              <a:defRPr/>
            </a:pPr>
            <a:r>
              <a:rPr lang="en-US" sz="2000" dirty="0"/>
              <a:t>Monitoring and Evaluation</a:t>
            </a:r>
          </a:p>
          <a:p>
            <a:pPr lvl="1">
              <a:buFont typeface="Courier New" panose="02070309020205020404" pitchFamily="49" charset="0"/>
              <a:buChar char="o"/>
              <a:defRPr/>
            </a:pPr>
            <a:r>
              <a:rPr lang="en-US" sz="2000" dirty="0"/>
              <a:t>Operations</a:t>
            </a:r>
          </a:p>
          <a:p>
            <a:pPr lvl="1">
              <a:buFont typeface="Courier New" panose="02070309020205020404" pitchFamily="49" charset="0"/>
              <a:buChar char="o"/>
              <a:defRPr/>
            </a:pPr>
            <a:r>
              <a:rPr lang="en-US" sz="2000" dirty="0"/>
              <a:t>Personnel</a:t>
            </a:r>
          </a:p>
          <a:p>
            <a:pPr lvl="1">
              <a:buFont typeface="Courier New" panose="02070309020205020404" pitchFamily="49" charset="0"/>
              <a:buChar char="o"/>
              <a:defRPr/>
            </a:pPr>
            <a:r>
              <a:rPr lang="en-US" sz="2000" dirty="0"/>
              <a:t>Project Management</a:t>
            </a:r>
          </a:p>
        </p:txBody>
      </p:sp>
      <p:sp>
        <p:nvSpPr>
          <p:cNvPr id="72708" name="TextBox 1">
            <a:extLst>
              <a:ext uri="{FF2B5EF4-FFF2-40B4-BE49-F238E27FC236}">
                <a16:creationId xmlns:a16="http://schemas.microsoft.com/office/drawing/2014/main" id="{DBA5F8DA-B5AB-4BD2-8E6A-D7A6577CDA74}"/>
              </a:ext>
            </a:extLst>
          </p:cNvPr>
          <p:cNvSpPr txBox="1">
            <a:spLocks noChangeArrowheads="1"/>
          </p:cNvSpPr>
          <p:nvPr/>
        </p:nvSpPr>
        <p:spPr bwMode="auto">
          <a:xfrm>
            <a:off x="4783138" y="1885950"/>
            <a:ext cx="37338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557213" indent="-2095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Publicity</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Signage</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Supplies</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Training </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Travel</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Tuition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8663C47-A453-4A00-80D7-C0FA56E9C86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Funding</a:t>
            </a:r>
          </a:p>
        </p:txBody>
      </p:sp>
      <p:sp>
        <p:nvSpPr>
          <p:cNvPr id="3" name="Content Placeholder 2">
            <a:extLst>
              <a:ext uri="{FF2B5EF4-FFF2-40B4-BE49-F238E27FC236}">
                <a16:creationId xmlns:a16="http://schemas.microsoft.com/office/drawing/2014/main" id="{4695B633-94A5-438F-A081-36E757A1787F}"/>
              </a:ext>
            </a:extLst>
          </p:cNvPr>
          <p:cNvSpPr>
            <a:spLocks noGrp="1"/>
          </p:cNvSpPr>
          <p:nvPr>
            <p:ph idx="1"/>
          </p:nvPr>
        </p:nvSpPr>
        <p:spPr>
          <a:xfrm>
            <a:off x="228600" y="1047750"/>
            <a:ext cx="8229600" cy="3394075"/>
          </a:xfrm>
        </p:spPr>
        <p:txBody>
          <a:bodyPr/>
          <a:lstStyle/>
          <a:p>
            <a:pPr marL="0" indent="0">
              <a:spcBef>
                <a:spcPts val="1200"/>
              </a:spcBef>
              <a:buFont typeface="Arial" panose="020B0604020202020204" pitchFamily="34" charset="0"/>
              <a:buNone/>
              <a:defRPr/>
            </a:pPr>
            <a:r>
              <a:rPr lang="en-US" sz="2400" dirty="0"/>
              <a:t>Step 9 Funding</a:t>
            </a:r>
          </a:p>
          <a:p>
            <a:pPr>
              <a:spcBef>
                <a:spcPts val="1200"/>
              </a:spcBef>
              <a:defRPr/>
            </a:pPr>
            <a:r>
              <a:rPr lang="en-US" dirty="0"/>
              <a:t>Do you have sufficient funding for the project?</a:t>
            </a:r>
          </a:p>
          <a:p>
            <a:pPr>
              <a:spcBef>
                <a:spcPts val="1200"/>
              </a:spcBef>
              <a:defRPr/>
            </a:pPr>
            <a:r>
              <a:rPr lang="en-US" dirty="0"/>
              <a:t>Does your District have as many global grants as it wants?</a:t>
            </a:r>
          </a:p>
          <a:p>
            <a:pPr>
              <a:spcBef>
                <a:spcPts val="1200"/>
              </a:spcBef>
              <a:defRPr/>
            </a:pPr>
            <a:r>
              <a:rPr lang="en-US" dirty="0"/>
              <a:t>Does your District have funds available for more Global Grants?</a:t>
            </a:r>
          </a:p>
          <a:p>
            <a:pPr>
              <a:spcBef>
                <a:spcPts val="1200"/>
              </a:spcBef>
              <a:defRPr/>
            </a:pPr>
            <a:r>
              <a:rPr lang="en-US" dirty="0"/>
              <a:t>Where can you get additional funding?  </a:t>
            </a:r>
          </a:p>
          <a:p>
            <a:pPr>
              <a:spcBef>
                <a:spcPts val="1200"/>
              </a:spcBef>
              <a:defRPr/>
            </a:pPr>
            <a:r>
              <a:rPr lang="en-US" dirty="0"/>
              <a:t>Work with your District leaders to get the funding you need</a:t>
            </a:r>
          </a:p>
          <a:p>
            <a:pPr marL="0" indent="0">
              <a:buFont typeface="Arial" panose="020B0604020202020204" pitchFamily="34" charset="0"/>
              <a:buNone/>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F603881-C5E9-43F6-AFCE-C1849012A6C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Funding Exercise</a:t>
            </a:r>
          </a:p>
        </p:txBody>
      </p:sp>
      <p:sp>
        <p:nvSpPr>
          <p:cNvPr id="3" name="Content Placeholder 2">
            <a:extLst>
              <a:ext uri="{FF2B5EF4-FFF2-40B4-BE49-F238E27FC236}">
                <a16:creationId xmlns:a16="http://schemas.microsoft.com/office/drawing/2014/main" id="{B7587A27-0BC7-451D-8C7B-CB5015F679FB}"/>
              </a:ext>
            </a:extLst>
          </p:cNvPr>
          <p:cNvSpPr>
            <a:spLocks noGrp="1"/>
          </p:cNvSpPr>
          <p:nvPr>
            <p:ph idx="1"/>
          </p:nvPr>
        </p:nvSpPr>
        <p:spPr>
          <a:xfrm>
            <a:off x="381000" y="1200150"/>
            <a:ext cx="5943600" cy="3394075"/>
          </a:xfrm>
        </p:spPr>
        <p:txBody>
          <a:bodyPr/>
          <a:lstStyle/>
          <a:p>
            <a:pPr marL="0" indent="0">
              <a:buFont typeface="Arial" panose="020B0604020202020204" pitchFamily="34" charset="0"/>
              <a:buNone/>
              <a:defRPr/>
            </a:pPr>
            <a:r>
              <a:rPr lang="en-US" sz="2000" dirty="0"/>
              <a:t>You are working on a Global Grant creating a water well for an orphanage in Sierra Leone. The project budget is $45,000. Your club has raised $7,000. Your District Foundation Chair will match club cash 2:1. Another district has contributed $5,000 to your Global Grant project. A Rotarian from another club has given her Paul Harris Society contribution of $1000 to your Global Grant. The World Fund will match DDF at 0.8:1 but not cash. Do you have enough funding to submit the grant?</a:t>
            </a:r>
          </a:p>
        </p:txBody>
      </p:sp>
      <p:sp>
        <p:nvSpPr>
          <p:cNvPr id="2" name="TextBox 1">
            <a:extLst>
              <a:ext uri="{FF2B5EF4-FFF2-40B4-BE49-F238E27FC236}">
                <a16:creationId xmlns:a16="http://schemas.microsoft.com/office/drawing/2014/main" id="{E51AC633-1963-4C5C-9F26-AF8806B9A9E9}"/>
              </a:ext>
            </a:extLst>
          </p:cNvPr>
          <p:cNvSpPr txBox="1"/>
          <p:nvPr/>
        </p:nvSpPr>
        <p:spPr>
          <a:xfrm>
            <a:off x="6858000" y="1504950"/>
            <a:ext cx="1371600" cy="2677656"/>
          </a:xfrm>
          <a:prstGeom prst="rect">
            <a:avLst/>
          </a:prstGeom>
          <a:noFill/>
        </p:spPr>
        <p:txBody>
          <a:bodyPr wrap="square" rtlCol="0">
            <a:spAutoFit/>
          </a:bodyPr>
          <a:lstStyle/>
          <a:p>
            <a:pPr algn="r"/>
            <a:r>
              <a:rPr lang="en-US" dirty="0">
                <a:solidFill>
                  <a:schemeClr val="bg1"/>
                </a:solidFill>
              </a:rPr>
              <a:t>  $ 7,000</a:t>
            </a:r>
          </a:p>
          <a:p>
            <a:pPr algn="r"/>
            <a:r>
              <a:rPr lang="en-US" dirty="0">
                <a:solidFill>
                  <a:schemeClr val="bg1"/>
                </a:solidFill>
              </a:rPr>
              <a:t>14,000</a:t>
            </a:r>
          </a:p>
          <a:p>
            <a:pPr algn="r"/>
            <a:r>
              <a:rPr lang="en-US" dirty="0">
                <a:solidFill>
                  <a:schemeClr val="bg1"/>
                </a:solidFill>
              </a:rPr>
              <a:t>5,000</a:t>
            </a:r>
          </a:p>
          <a:p>
            <a:pPr algn="r"/>
            <a:r>
              <a:rPr lang="en-US" dirty="0">
                <a:solidFill>
                  <a:schemeClr val="bg1"/>
                </a:solidFill>
              </a:rPr>
              <a:t>1,000</a:t>
            </a:r>
          </a:p>
          <a:p>
            <a:pPr algn="r"/>
            <a:r>
              <a:rPr lang="en-US" dirty="0">
                <a:solidFill>
                  <a:schemeClr val="bg1"/>
                </a:solidFill>
              </a:rPr>
              <a:t>15,200</a:t>
            </a:r>
          </a:p>
          <a:p>
            <a:pPr algn="r"/>
            <a:endParaRPr lang="en-US" dirty="0">
              <a:solidFill>
                <a:schemeClr val="bg1"/>
              </a:solidFill>
            </a:endParaRPr>
          </a:p>
          <a:p>
            <a:pPr algn="r"/>
            <a:r>
              <a:rPr lang="en-US" b="1" dirty="0">
                <a:solidFill>
                  <a:schemeClr val="bg1"/>
                </a:solidFill>
              </a:rPr>
              <a:t>$42,200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3">
            <a:extLst>
              <a:ext uri="{FF2B5EF4-FFF2-40B4-BE49-F238E27FC236}">
                <a16:creationId xmlns:a16="http://schemas.microsoft.com/office/drawing/2014/main" id="{7A2EA51D-5436-4355-B736-4027F5759B7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733800" y="742950"/>
            <a:ext cx="5029200" cy="3771900"/>
          </a:xfrm>
        </p:spPr>
      </p:pic>
      <p:sp>
        <p:nvSpPr>
          <p:cNvPr id="4" name="Title 1">
            <a:extLst>
              <a:ext uri="{FF2B5EF4-FFF2-40B4-BE49-F238E27FC236}">
                <a16:creationId xmlns:a16="http://schemas.microsoft.com/office/drawing/2014/main" id="{42A7ADA0-26F3-498A-9920-7F9AB9181627}"/>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Meet the Beneficiaries</a:t>
            </a:r>
          </a:p>
        </p:txBody>
      </p:sp>
      <p:pic>
        <p:nvPicPr>
          <p:cNvPr id="5" name="Picture 3">
            <a:extLst>
              <a:ext uri="{FF2B5EF4-FFF2-40B4-BE49-F238E27FC236}">
                <a16:creationId xmlns:a16="http://schemas.microsoft.com/office/drawing/2014/main" id="{F925D2DA-3AD0-4BAB-9CA5-D0F88ACFE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104" y="45911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73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AB7F138C-8F22-469A-AF37-36F896D7CA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Approval Steps</a:t>
            </a:r>
          </a:p>
        </p:txBody>
      </p:sp>
      <p:sp>
        <p:nvSpPr>
          <p:cNvPr id="3" name="Content Placeholder 2">
            <a:extLst>
              <a:ext uri="{FF2B5EF4-FFF2-40B4-BE49-F238E27FC236}">
                <a16:creationId xmlns:a16="http://schemas.microsoft.com/office/drawing/2014/main" id="{0387A2A4-57D3-4CCA-A7BB-0402CD12C6DE}"/>
              </a:ext>
            </a:extLst>
          </p:cNvPr>
          <p:cNvSpPr>
            <a:spLocks noGrp="1"/>
          </p:cNvSpPr>
          <p:nvPr>
            <p:ph idx="1"/>
          </p:nvPr>
        </p:nvSpPr>
        <p:spPr>
          <a:xfrm>
            <a:off x="457200" y="874713"/>
            <a:ext cx="8229600" cy="3394075"/>
          </a:xfrm>
        </p:spPr>
        <p:txBody>
          <a:bodyPr/>
          <a:lstStyle/>
          <a:p>
            <a:pPr>
              <a:spcBef>
                <a:spcPts val="1200"/>
              </a:spcBef>
              <a:defRPr/>
            </a:pPr>
            <a:r>
              <a:rPr lang="en-US" sz="1800" dirty="0"/>
              <a:t>The two primary contacts (see Tab 1) review and approve and then the application is LOCKED (Tab 11)</a:t>
            </a:r>
          </a:p>
          <a:p>
            <a:pPr>
              <a:spcBef>
                <a:spcPts val="1200"/>
              </a:spcBef>
              <a:defRPr/>
            </a:pPr>
            <a:r>
              <a:rPr lang="en-US" sz="1800" dirty="0"/>
              <a:t>All contributing Districts approve the DDF.  (DG and DRFC in Tab 12)</a:t>
            </a:r>
          </a:p>
          <a:p>
            <a:pPr>
              <a:spcBef>
                <a:spcPts val="1200"/>
              </a:spcBef>
              <a:defRPr/>
            </a:pPr>
            <a:r>
              <a:rPr lang="en-US" sz="1800" dirty="0"/>
              <a:t>The lead Districts DRFCs approve the grant for TRF compliance (Tab 12)</a:t>
            </a:r>
          </a:p>
          <a:p>
            <a:pPr>
              <a:spcBef>
                <a:spcPts val="1200"/>
              </a:spcBef>
              <a:defRPr/>
            </a:pPr>
            <a:r>
              <a:rPr lang="en-US" sz="1800" dirty="0"/>
              <a:t>The application is SUBMITTED.</a:t>
            </a:r>
          </a:p>
          <a:p>
            <a:pPr>
              <a:spcBef>
                <a:spcPts val="1200"/>
              </a:spcBef>
              <a:defRPr/>
            </a:pPr>
            <a:r>
              <a:rPr lang="en-US" sz="1800" dirty="0"/>
              <a:t>Partners sign to confirm acceptance of responsibility.</a:t>
            </a:r>
          </a:p>
          <a:p>
            <a:pPr>
              <a:spcBef>
                <a:spcPts val="1200"/>
              </a:spcBef>
              <a:defRPr/>
            </a:pPr>
            <a:r>
              <a:rPr lang="en-US" sz="1800" dirty="0"/>
              <a:t>The application is reviewed, maybe revised, and APPROVED.</a:t>
            </a:r>
          </a:p>
          <a:p>
            <a:pPr>
              <a:spcBef>
                <a:spcPts val="1200"/>
              </a:spcBef>
              <a:defRPr/>
            </a:pPr>
            <a:r>
              <a:rPr lang="en-US" sz="1800" dirty="0"/>
              <a:t>Partners set up banking instructions.</a:t>
            </a:r>
          </a:p>
          <a:p>
            <a:pPr>
              <a:spcBef>
                <a:spcPts val="1200"/>
              </a:spcBef>
              <a:defRPr/>
            </a:pPr>
            <a:r>
              <a:rPr lang="en-US" sz="1800" dirty="0"/>
              <a:t>TRF transfers funds to the project bank account.</a:t>
            </a:r>
          </a:p>
          <a:p>
            <a:pPr marL="109728" indent="0" algn="r">
              <a:buFont typeface="Arial" panose="020B0604020202020204" pitchFamily="34" charset="0"/>
              <a:buNone/>
              <a:defRPr/>
            </a:pPr>
            <a:r>
              <a:rPr lang="en-US" sz="1800" dirty="0"/>
              <a:t>Reference: </a:t>
            </a:r>
          </a:p>
          <a:p>
            <a:pPr marL="109728" indent="0" algn="r">
              <a:buFont typeface="Arial" panose="020B0604020202020204" pitchFamily="34" charset="0"/>
              <a:buNone/>
              <a:defRPr/>
            </a:pPr>
            <a:r>
              <a:rPr lang="en-US" sz="1200" dirty="0">
                <a:hlinkClick r:id="rId2"/>
              </a:rPr>
              <a:t>Global Grant Lifecycle</a:t>
            </a:r>
            <a:r>
              <a:rPr lang="en-US" sz="1200" dirty="0"/>
              <a:t> </a:t>
            </a:r>
          </a:p>
          <a:p>
            <a:pPr marL="0" indent="0">
              <a:buFont typeface="Arial" panose="020B0604020202020204" pitchFamily="34" charset="0"/>
              <a:buNone/>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4C2BAD4-56C2-4954-A66C-372F543E82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You are now ready to submit your grant</a:t>
            </a:r>
          </a:p>
        </p:txBody>
      </p:sp>
      <p:sp>
        <p:nvSpPr>
          <p:cNvPr id="3" name="Content Placeholder 2">
            <a:extLst>
              <a:ext uri="{FF2B5EF4-FFF2-40B4-BE49-F238E27FC236}">
                <a16:creationId xmlns:a16="http://schemas.microsoft.com/office/drawing/2014/main" id="{CFEDB428-3015-44F3-9CAA-31E2A2F14EAD}"/>
              </a:ext>
            </a:extLst>
          </p:cNvPr>
          <p:cNvSpPr>
            <a:spLocks noGrp="1"/>
          </p:cNvSpPr>
          <p:nvPr>
            <p:ph idx="1"/>
          </p:nvPr>
        </p:nvSpPr>
        <p:spPr>
          <a:xfrm>
            <a:off x="-304800" y="1047750"/>
            <a:ext cx="8229600" cy="3394075"/>
          </a:xfrm>
        </p:spPr>
        <p:txBody>
          <a:bodyPr/>
          <a:lstStyle/>
          <a:p>
            <a:pPr algn="ctr">
              <a:defRPr/>
            </a:pPr>
            <a:r>
              <a:rPr lang="en-US" dirty="0"/>
              <a:t>                                                        </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US" sz="8000" dirty="0"/>
              <a:t>Questions?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6FDD3BD-D071-43B5-96F1-DE4DE6787F4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Call to Action</a:t>
            </a:r>
          </a:p>
        </p:txBody>
      </p:sp>
      <p:sp>
        <p:nvSpPr>
          <p:cNvPr id="83971" name="Content Placeholder 2">
            <a:extLst>
              <a:ext uri="{FF2B5EF4-FFF2-40B4-BE49-F238E27FC236}">
                <a16:creationId xmlns:a16="http://schemas.microsoft.com/office/drawing/2014/main" id="{8BB063B0-E664-4194-9E82-14B50C0A2BB0}"/>
              </a:ext>
            </a:extLst>
          </p:cNvPr>
          <p:cNvSpPr>
            <a:spLocks noGrp="1"/>
          </p:cNvSpPr>
          <p:nvPr>
            <p:ph idx="1"/>
          </p:nvPr>
        </p:nvSpPr>
        <p:spPr bwMode="auto">
          <a:xfrm>
            <a:off x="533400" y="15049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600" dirty="0">
                <a:latin typeface="Georgia" panose="02040502050405020303" pitchFamily="18" charset="0"/>
              </a:rPr>
              <a:t>What will you do with the information you have learned about Global Grants?</a:t>
            </a:r>
          </a:p>
        </p:txBody>
      </p:sp>
      <p:pic>
        <p:nvPicPr>
          <p:cNvPr id="83972" name="Picture 3">
            <a:extLst>
              <a:ext uri="{FF2B5EF4-FFF2-40B4-BE49-F238E27FC236}">
                <a16:creationId xmlns:a16="http://schemas.microsoft.com/office/drawing/2014/main" id="{2F777C5D-E704-4DDD-BFBF-AE358F7E9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348163"/>
            <a:ext cx="1346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F6D9BF-A96D-4699-B791-B2D4DF8A631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D6780 Global Grant Help</a:t>
            </a:r>
          </a:p>
        </p:txBody>
      </p:sp>
      <p:sp>
        <p:nvSpPr>
          <p:cNvPr id="3" name="Content Placeholder 2">
            <a:extLst>
              <a:ext uri="{FF2B5EF4-FFF2-40B4-BE49-F238E27FC236}">
                <a16:creationId xmlns:a16="http://schemas.microsoft.com/office/drawing/2014/main" id="{D2634A80-FBBB-4F79-B8D1-46143EF178FC}"/>
              </a:ext>
            </a:extLst>
          </p:cNvPr>
          <p:cNvSpPr>
            <a:spLocks noGrp="1"/>
          </p:cNvSpPr>
          <p:nvPr>
            <p:ph idx="1"/>
          </p:nvPr>
        </p:nvSpPr>
        <p:spPr>
          <a:xfrm>
            <a:off x="1219200" y="1200150"/>
            <a:ext cx="7467600" cy="3352799"/>
          </a:xfrm>
        </p:spPr>
        <p:txBody>
          <a:bodyPr/>
          <a:lstStyle/>
          <a:p>
            <a:pPr marL="0" indent="0">
              <a:spcBef>
                <a:spcPts val="200"/>
              </a:spcBef>
              <a:buNone/>
              <a:tabLst>
                <a:tab pos="914400" algn="l"/>
              </a:tabLst>
              <a:defRPr/>
            </a:pPr>
            <a:r>
              <a:rPr lang="en-US" sz="1800" dirty="0">
                <a:solidFill>
                  <a:schemeClr val="bg1"/>
                </a:solidFill>
              </a:rPr>
              <a:t>Jim Roxlo, Global Grant Chair</a:t>
            </a:r>
          </a:p>
          <a:p>
            <a:pPr marL="0" indent="0">
              <a:spcBef>
                <a:spcPts val="200"/>
              </a:spcBef>
              <a:buNone/>
              <a:tabLst>
                <a:tab pos="914400" algn="l"/>
              </a:tabLst>
              <a:defRPr/>
            </a:pPr>
            <a:r>
              <a:rPr lang="en-US" sz="1800" dirty="0">
                <a:solidFill>
                  <a:schemeClr val="bg1"/>
                </a:solidFill>
              </a:rPr>
              <a:t>	</a:t>
            </a:r>
            <a:r>
              <a:rPr lang="en-US" sz="1800" dirty="0">
                <a:solidFill>
                  <a:schemeClr val="bg1"/>
                </a:solidFill>
                <a:hlinkClick r:id="rId2"/>
              </a:rPr>
              <a:t>jim@roxlo.com</a:t>
            </a:r>
            <a:r>
              <a:rPr lang="en-US" sz="1800" dirty="0">
                <a:solidFill>
                  <a:schemeClr val="bg1"/>
                </a:solidFill>
              </a:rPr>
              <a:t>	</a:t>
            </a:r>
          </a:p>
          <a:p>
            <a:pPr marL="0" indent="0">
              <a:spcBef>
                <a:spcPts val="200"/>
              </a:spcBef>
              <a:buNone/>
              <a:tabLst>
                <a:tab pos="914400" algn="l"/>
              </a:tabLst>
              <a:defRPr/>
            </a:pPr>
            <a:r>
              <a:rPr lang="en-US" sz="1800" dirty="0">
                <a:solidFill>
                  <a:schemeClr val="bg1"/>
                </a:solidFill>
              </a:rPr>
              <a:t>	(423) 774-3183</a:t>
            </a:r>
            <a:endParaRPr lang="en-US" sz="1800" dirty="0"/>
          </a:p>
          <a:p>
            <a:pPr marL="0" indent="0">
              <a:spcBef>
                <a:spcPts val="200"/>
              </a:spcBef>
              <a:buNone/>
              <a:tabLst>
                <a:tab pos="914400" algn="l"/>
              </a:tabLst>
              <a:defRPr/>
            </a:pPr>
            <a:r>
              <a:rPr lang="de-DE" sz="1800" dirty="0"/>
              <a:t>Bobby Davis, DRFC</a:t>
            </a:r>
          </a:p>
          <a:p>
            <a:pPr marL="0" indent="0">
              <a:spcBef>
                <a:spcPts val="200"/>
              </a:spcBef>
              <a:buNone/>
              <a:tabLst>
                <a:tab pos="914400" algn="l"/>
              </a:tabLst>
              <a:defRPr/>
            </a:pPr>
            <a:r>
              <a:rPr lang="de-DE" sz="1800" dirty="0"/>
              <a:t>	</a:t>
            </a:r>
            <a:r>
              <a:rPr lang="de-DE" sz="1800" dirty="0">
                <a:hlinkClick r:id="rId3"/>
              </a:rPr>
              <a:t>bobbyrotary6780@gmail.com</a:t>
            </a:r>
            <a:r>
              <a:rPr lang="de-DE" sz="1800" dirty="0"/>
              <a:t> </a:t>
            </a:r>
          </a:p>
          <a:p>
            <a:pPr marL="0" indent="0">
              <a:spcBef>
                <a:spcPts val="200"/>
              </a:spcBef>
              <a:buNone/>
              <a:tabLst>
                <a:tab pos="914400" algn="l"/>
              </a:tabLst>
              <a:defRPr/>
            </a:pPr>
            <a:r>
              <a:rPr lang="de-DE" sz="1800" dirty="0"/>
              <a:t>	(</a:t>
            </a:r>
            <a:r>
              <a:rPr lang="en-US" sz="1800" dirty="0">
                <a:solidFill>
                  <a:schemeClr val="bg1"/>
                </a:solidFill>
              </a:rPr>
              <a:t>865) 717-3005 </a:t>
            </a:r>
            <a:endParaRPr lang="de-DE" sz="1800" dirty="0">
              <a:solidFill>
                <a:schemeClr val="bg1"/>
              </a:solidFill>
            </a:endParaRPr>
          </a:p>
          <a:p>
            <a:pPr marL="0" indent="0">
              <a:spcBef>
                <a:spcPts val="200"/>
              </a:spcBef>
              <a:buNone/>
              <a:tabLst>
                <a:tab pos="914400" algn="l"/>
              </a:tabLst>
              <a:defRPr/>
            </a:pPr>
            <a:r>
              <a:rPr lang="de-DE" sz="1800" dirty="0"/>
              <a:t>John Solomon, International Service Chair</a:t>
            </a:r>
          </a:p>
          <a:p>
            <a:pPr marL="0" indent="0">
              <a:spcBef>
                <a:spcPts val="200"/>
              </a:spcBef>
              <a:buNone/>
              <a:tabLst>
                <a:tab pos="914400" algn="l"/>
              </a:tabLst>
              <a:defRPr/>
            </a:pPr>
            <a:r>
              <a:rPr lang="de-DE" sz="1800" dirty="0"/>
              <a:t>	</a:t>
            </a:r>
            <a:r>
              <a:rPr lang="de-DE" sz="1800" dirty="0">
                <a:hlinkClick r:id="rId4"/>
              </a:rPr>
              <a:t>johncsolomon@gmail.com</a:t>
            </a:r>
            <a:r>
              <a:rPr lang="de-DE" sz="1800" dirty="0"/>
              <a:t> </a:t>
            </a:r>
          </a:p>
          <a:p>
            <a:pPr marL="0" indent="0">
              <a:spcBef>
                <a:spcPts val="200"/>
              </a:spcBef>
              <a:buNone/>
              <a:tabLst>
                <a:tab pos="914400" algn="l"/>
              </a:tabLst>
              <a:defRPr/>
            </a:pPr>
            <a:r>
              <a:rPr lang="de-DE" sz="1800" dirty="0"/>
              <a:t>	</a:t>
            </a:r>
            <a:r>
              <a:rPr lang="en-US" sz="1800" dirty="0">
                <a:solidFill>
                  <a:schemeClr val="bg1"/>
                </a:solidFill>
              </a:rPr>
              <a:t>(931) 636-6810</a:t>
            </a:r>
          </a:p>
          <a:p>
            <a:pPr marL="0" indent="0">
              <a:buNone/>
              <a:tabLst>
                <a:tab pos="914400" algn="l"/>
              </a:tabLst>
              <a:defRPr/>
            </a:pPr>
            <a:endParaRPr lang="de-DE" sz="2000" dirty="0"/>
          </a:p>
        </p:txBody>
      </p:sp>
      <p:pic>
        <p:nvPicPr>
          <p:cNvPr id="84996" name="Picture 3">
            <a:extLst>
              <a:ext uri="{FF2B5EF4-FFF2-40B4-BE49-F238E27FC236}">
                <a16:creationId xmlns:a16="http://schemas.microsoft.com/office/drawing/2014/main" id="{F0F37AC5-8039-413E-8391-CF26A8F6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400" y="4324350"/>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119F36E2-161B-4918-83D7-BB28DEE03A88}"/>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6600" dirty="0">
                <a:latin typeface="Arial Narrow" panose="020B0606020202030204" pitchFamily="34" charset="0"/>
              </a:rPr>
              <a:t>Exit Poll</a:t>
            </a:r>
          </a:p>
        </p:txBody>
      </p:sp>
      <p:pic>
        <p:nvPicPr>
          <p:cNvPr id="86019" name="Picture 2">
            <a:extLst>
              <a:ext uri="{FF2B5EF4-FFF2-40B4-BE49-F238E27FC236}">
                <a16:creationId xmlns:a16="http://schemas.microsoft.com/office/drawing/2014/main" id="{02C6BDBA-37CE-41B0-BC6F-5FAE607F4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A7ADA0-26F3-498A-9920-7F9AB9181627}"/>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Build a Health Center and bring a community together</a:t>
            </a:r>
          </a:p>
        </p:txBody>
      </p:sp>
      <p:pic>
        <p:nvPicPr>
          <p:cNvPr id="5" name="Picture 3">
            <a:extLst>
              <a:ext uri="{FF2B5EF4-FFF2-40B4-BE49-F238E27FC236}">
                <a16:creationId xmlns:a16="http://schemas.microsoft.com/office/drawing/2014/main" id="{F925D2DA-3AD0-4BAB-9CA5-D0F88ACFE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104" y="45911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13BD3AF-F5C0-44CE-9838-9068A65F0CC8}"/>
              </a:ext>
            </a:extLst>
          </p:cNvPr>
          <p:cNvSpPr>
            <a:spLocks noGrp="1"/>
          </p:cNvSpPr>
          <p:nvPr>
            <p:ph idx="1"/>
          </p:nvPr>
        </p:nvSpPr>
        <p:spPr>
          <a:xfrm>
            <a:off x="457200" y="914401"/>
            <a:ext cx="3200400" cy="3394472"/>
          </a:xfrm>
        </p:spPr>
        <p:txBody>
          <a:bodyPr/>
          <a:lstStyle/>
          <a:p>
            <a:pPr marL="0" indent="0" algn="ctr">
              <a:spcBef>
                <a:spcPct val="0"/>
              </a:spcBef>
              <a:buNone/>
            </a:pPr>
            <a:r>
              <a:rPr lang="en-US" sz="2100" dirty="0">
                <a:solidFill>
                  <a:schemeClr val="bg2"/>
                </a:solidFill>
                <a:latin typeface="Arial Rounded MT Bold" panose="020F0704030504030204" pitchFamily="34" charset="0"/>
                <a:cs typeface="Arial" panose="020B0604020202020204" pitchFamily="34" charset="0"/>
              </a:rPr>
              <a:t>The Oak Ridge Global Grant in Ghana brought together all the tribal chiefs to agree to support the Health Center</a:t>
            </a:r>
          </a:p>
        </p:txBody>
      </p:sp>
      <p:pic>
        <p:nvPicPr>
          <p:cNvPr id="6" name="Picture 5">
            <a:extLst>
              <a:ext uri="{FF2B5EF4-FFF2-40B4-BE49-F238E27FC236}">
                <a16:creationId xmlns:a16="http://schemas.microsoft.com/office/drawing/2014/main" id="{A6AD1C36-082E-42D8-BFFF-CD66C8B16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504" y="834627"/>
            <a:ext cx="4953000" cy="3714750"/>
          </a:xfrm>
          <a:prstGeom prst="rect">
            <a:avLst/>
          </a:prstGeom>
        </p:spPr>
      </p:pic>
    </p:spTree>
    <p:extLst>
      <p:ext uri="{BB962C8B-B14F-4D97-AF65-F5344CB8AC3E}">
        <p14:creationId xmlns:p14="http://schemas.microsoft.com/office/powerpoint/2010/main" val="243936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C80A56-B252-4A90-A452-A2B43D2FFF8D}"/>
              </a:ext>
            </a:extLst>
          </p:cNvPr>
          <p:cNvSpPr txBox="1"/>
          <p:nvPr/>
        </p:nvSpPr>
        <p:spPr>
          <a:xfrm>
            <a:off x="990600" y="1733550"/>
            <a:ext cx="2303656" cy="1754326"/>
          </a:xfrm>
          <a:prstGeom prst="rect">
            <a:avLst/>
          </a:prstGeom>
          <a:noFill/>
        </p:spPr>
        <p:txBody>
          <a:bodyPr wrap="square" rtlCol="0">
            <a:spAutoFit/>
          </a:bodyPr>
          <a:lstStyle/>
          <a:p>
            <a:pPr algn="ctr"/>
            <a:r>
              <a:rPr lang="en-US" sz="1800" dirty="0">
                <a:solidFill>
                  <a:schemeClr val="bg2"/>
                </a:solidFill>
                <a:latin typeface="Arial Rounded MT Bold" panose="020F0704030504030204" pitchFamily="34" charset="0"/>
              </a:rPr>
              <a:t>GG 1873073 </a:t>
            </a:r>
          </a:p>
          <a:p>
            <a:pPr algn="ctr"/>
            <a:r>
              <a:rPr lang="en-US" sz="1800" dirty="0">
                <a:solidFill>
                  <a:schemeClr val="bg2"/>
                </a:solidFill>
                <a:latin typeface="Arial Rounded MT Bold" panose="020F0704030504030204" pitchFamily="34" charset="0"/>
              </a:rPr>
              <a:t>Sam </a:t>
            </a:r>
            <a:r>
              <a:rPr lang="en-US" sz="1800" dirty="0" err="1">
                <a:solidFill>
                  <a:schemeClr val="bg2"/>
                </a:solidFill>
                <a:latin typeface="Arial Rounded MT Bold" panose="020F0704030504030204" pitchFamily="34" charset="0"/>
              </a:rPr>
              <a:t>Owori</a:t>
            </a:r>
            <a:r>
              <a:rPr lang="en-US" sz="1800" dirty="0">
                <a:solidFill>
                  <a:schemeClr val="bg2"/>
                </a:solidFill>
                <a:latin typeface="Arial Rounded MT Bold" panose="020F0704030504030204" pitchFamily="34" charset="0"/>
              </a:rPr>
              <a:t> Memorial School</a:t>
            </a:r>
          </a:p>
          <a:p>
            <a:pPr algn="ctr"/>
            <a:r>
              <a:rPr lang="en-US" sz="1800" dirty="0">
                <a:solidFill>
                  <a:schemeClr val="bg2"/>
                </a:solidFill>
                <a:latin typeface="Arial Rounded MT Bold" panose="020F0704030504030204" pitchFamily="34" charset="0"/>
              </a:rPr>
              <a:t> in Uganda</a:t>
            </a:r>
          </a:p>
          <a:p>
            <a:pPr algn="ctr"/>
            <a:r>
              <a:rPr lang="en-US" sz="1800" dirty="0">
                <a:solidFill>
                  <a:schemeClr val="bg2"/>
                </a:solidFill>
                <a:latin typeface="Arial Rounded MT Bold" panose="020F0704030504030204" pitchFamily="34" charset="0"/>
              </a:rPr>
              <a:t>$62,323</a:t>
            </a:r>
          </a:p>
          <a:p>
            <a:endParaRPr lang="en-US" sz="1800" dirty="0">
              <a:solidFill>
                <a:schemeClr val="bg2"/>
              </a:solidFill>
              <a:latin typeface="Arial Rounded MT Bold" panose="020F0704030504030204" pitchFamily="34" charset="0"/>
            </a:endParaRPr>
          </a:p>
        </p:txBody>
      </p:sp>
      <p:pic>
        <p:nvPicPr>
          <p:cNvPr id="8" name="Content Placeholder 7" descr="A group of people walking in front of a building&#10;&#10;Description automatically generated">
            <a:extLst>
              <a:ext uri="{FF2B5EF4-FFF2-40B4-BE49-F238E27FC236}">
                <a16:creationId xmlns:a16="http://schemas.microsoft.com/office/drawing/2014/main" id="{023F1B74-90A4-4AAB-BC89-319069805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123950"/>
            <a:ext cx="4203998" cy="3155156"/>
          </a:xfrm>
        </p:spPr>
      </p:pic>
      <p:sp>
        <p:nvSpPr>
          <p:cNvPr id="5" name="Title 1">
            <a:extLst>
              <a:ext uri="{FF2B5EF4-FFF2-40B4-BE49-F238E27FC236}">
                <a16:creationId xmlns:a16="http://schemas.microsoft.com/office/drawing/2014/main" id="{AA2C7AF2-D51F-4695-8499-72C0D07ECC2E}"/>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Provide Basic Education</a:t>
            </a:r>
          </a:p>
        </p:txBody>
      </p:sp>
      <p:pic>
        <p:nvPicPr>
          <p:cNvPr id="6" name="Picture 3">
            <a:extLst>
              <a:ext uri="{FF2B5EF4-FFF2-40B4-BE49-F238E27FC236}">
                <a16:creationId xmlns:a16="http://schemas.microsoft.com/office/drawing/2014/main" id="{68271B92-3937-4D56-8FD0-D2DF38244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4473575"/>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21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B1478FC-C266-4C7F-9A01-3390AD69ABE0}"/>
              </a:ext>
            </a:extLst>
          </p:cNvPr>
          <p:cNvSpPr>
            <a:spLocks noGrp="1"/>
          </p:cNvSpPr>
          <p:nvPr>
            <p:ph type="title"/>
          </p:nvPr>
        </p:nvSpPr>
        <p:spPr>
          <a:xfrm>
            <a:off x="381000" y="205978"/>
            <a:ext cx="4229100" cy="689372"/>
          </a:xfrm>
        </p:spPr>
        <p:txBody>
          <a:bodyPr/>
          <a:lstStyle/>
          <a:p>
            <a:pPr algn="ctr"/>
            <a:r>
              <a:rPr lang="en-US" altLang="en-US" sz="2400" dirty="0">
                <a:latin typeface="Arial" panose="020B0604020202020204" pitchFamily="34" charset="0"/>
                <a:cs typeface="Arial" panose="020B0604020202020204" pitchFamily="34" charset="0"/>
              </a:rPr>
              <a:t>Projects in U.S.</a:t>
            </a:r>
          </a:p>
        </p:txBody>
      </p:sp>
      <p:sp>
        <p:nvSpPr>
          <p:cNvPr id="54275" name="Content Placeholder 2">
            <a:extLst>
              <a:ext uri="{FF2B5EF4-FFF2-40B4-BE49-F238E27FC236}">
                <a16:creationId xmlns:a16="http://schemas.microsoft.com/office/drawing/2014/main" id="{63D1523E-B883-4BA1-A7AE-C51E933EA21A}"/>
              </a:ext>
            </a:extLst>
          </p:cNvPr>
          <p:cNvSpPr>
            <a:spLocks noGrp="1"/>
          </p:cNvSpPr>
          <p:nvPr>
            <p:ph idx="1"/>
          </p:nvPr>
        </p:nvSpPr>
        <p:spPr>
          <a:xfrm>
            <a:off x="1485900" y="1428750"/>
            <a:ext cx="6172200" cy="3657600"/>
          </a:xfrm>
        </p:spPr>
        <p:txBody>
          <a:bodyPr/>
          <a:lstStyle/>
          <a:p>
            <a:pPr marL="0" indent="0">
              <a:buNone/>
            </a:pPr>
            <a:r>
              <a:rPr lang="en-US" altLang="en-US" sz="2100" u="sng" dirty="0">
                <a:latin typeface="Arial" panose="020B0604020202020204" pitchFamily="34" charset="0"/>
                <a:cs typeface="Arial" panose="020B0604020202020204" pitchFamily="34" charset="0"/>
              </a:rPr>
              <a:t>Global grants supported</a:t>
            </a:r>
            <a:r>
              <a:rPr lang="en-US" altLang="en-US" sz="2100" dirty="0">
                <a:latin typeface="Arial" panose="020B0604020202020204" pitchFamily="34" charset="0"/>
                <a:cs typeface="Arial" panose="020B0604020202020204" pitchFamily="34" charset="0"/>
              </a:rPr>
              <a:t> (“Reverse Global Grants”)</a:t>
            </a:r>
            <a:endParaRPr lang="en-US" altLang="en-US" sz="2100" u="sng" dirty="0">
              <a:latin typeface="Arial" panose="020B0604020202020204" pitchFamily="34" charset="0"/>
              <a:cs typeface="Arial" panose="020B0604020202020204" pitchFamily="34" charset="0"/>
            </a:endParaRPr>
          </a:p>
          <a:p>
            <a:pPr marL="0" indent="0">
              <a:buNone/>
            </a:pPr>
            <a:endParaRPr lang="en-US" altLang="en-US" sz="2100" dirty="0">
              <a:latin typeface="Arial" panose="020B0604020202020204" pitchFamily="34" charset="0"/>
              <a:cs typeface="Arial" panose="020B0604020202020204" pitchFamily="34" charset="0"/>
            </a:endParaRPr>
          </a:p>
          <a:p>
            <a:pPr marL="0" indent="0">
              <a:buNone/>
            </a:pPr>
            <a:r>
              <a:rPr lang="en-US" altLang="en-US" sz="2100" dirty="0">
                <a:latin typeface="Arial" panose="020B0604020202020204" pitchFamily="34" charset="0"/>
                <a:cs typeface="Arial" panose="020B0604020202020204" pitchFamily="34" charset="0"/>
              </a:rPr>
              <a:t>Kentucky D6740 Water and Sanitation project</a:t>
            </a:r>
          </a:p>
          <a:p>
            <a:pPr marL="0" indent="0">
              <a:buNone/>
            </a:pPr>
            <a:endParaRPr lang="en-US" altLang="en-US" sz="2100" dirty="0">
              <a:latin typeface="Arial" panose="020B0604020202020204" pitchFamily="34" charset="0"/>
              <a:cs typeface="Arial" panose="020B0604020202020204" pitchFamily="34" charset="0"/>
            </a:endParaRPr>
          </a:p>
          <a:p>
            <a:pPr marL="0" indent="0">
              <a:buNone/>
            </a:pPr>
            <a:r>
              <a:rPr lang="en-US" altLang="en-US" sz="2100" dirty="0">
                <a:latin typeface="Arial" panose="020B0604020202020204" pitchFamily="34" charset="0"/>
                <a:cs typeface="Arial" panose="020B0604020202020204" pitchFamily="34" charset="0"/>
              </a:rPr>
              <a:t>Illinois D6490 anti-bullying </a:t>
            </a:r>
          </a:p>
          <a:p>
            <a:pPr marL="0" indent="0">
              <a:buNone/>
            </a:pPr>
            <a:endParaRPr lang="en-US" altLang="en-US" sz="2100" dirty="0">
              <a:latin typeface="Arial" panose="020B0604020202020204" pitchFamily="34" charset="0"/>
              <a:cs typeface="Arial" panose="020B0604020202020204" pitchFamily="34" charset="0"/>
            </a:endParaRPr>
          </a:p>
          <a:p>
            <a:pPr marL="0" indent="0">
              <a:buNone/>
            </a:pPr>
            <a:r>
              <a:rPr lang="en-US" altLang="en-US" sz="2100" dirty="0">
                <a:latin typeface="Arial" panose="020B0604020202020204" pitchFamily="34" charset="0"/>
                <a:cs typeface="Arial" panose="020B0604020202020204" pitchFamily="34" charset="0"/>
              </a:rPr>
              <a:t>Rotaract Positive Peace Workshop</a:t>
            </a:r>
          </a:p>
        </p:txBody>
      </p:sp>
      <p:pic>
        <p:nvPicPr>
          <p:cNvPr id="5" name="Picture 3">
            <a:extLst>
              <a:ext uri="{FF2B5EF4-FFF2-40B4-BE49-F238E27FC236}">
                <a16:creationId xmlns:a16="http://schemas.microsoft.com/office/drawing/2014/main" id="{6BD38A79-7126-4D73-A485-8CFA1E449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RF-PowerpointDesignEN_Dark">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TRF-PowerpointDesignEN_Dark.pot</Template>
  <TotalTime>46344</TotalTime>
  <Words>2931</Words>
  <Application>Microsoft Office PowerPoint</Application>
  <PresentationFormat>On-screen Show (16:9)</PresentationFormat>
  <Paragraphs>436</Paragraphs>
  <Slides>64</Slides>
  <Notes>15</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vt:lpstr>
      <vt:lpstr>Arial Narrow</vt:lpstr>
      <vt:lpstr>Arial Narrow Bold</vt:lpstr>
      <vt:lpstr>Arial Rounded MT Bold</vt:lpstr>
      <vt:lpstr>Calibri</vt:lpstr>
      <vt:lpstr>Courier New</vt:lpstr>
      <vt:lpstr>Georgia</vt:lpstr>
      <vt:lpstr>Wingdings</vt:lpstr>
      <vt:lpstr>TRF-PowerpointDesignEN_Dark</vt:lpstr>
      <vt:lpstr>Slate_NoMoE</vt:lpstr>
      <vt:lpstr>Global Grants Training</vt:lpstr>
      <vt:lpstr>Today’s Agenda</vt:lpstr>
      <vt:lpstr>Why do a Global Grant?</vt:lpstr>
      <vt:lpstr> Positive Peace Workshops –  two in Mexico,  one in Columbia, and one in the US</vt:lpstr>
      <vt:lpstr>PowerPoint Presentation</vt:lpstr>
      <vt:lpstr>PowerPoint Presentation</vt:lpstr>
      <vt:lpstr>PowerPoint Presentation</vt:lpstr>
      <vt:lpstr>PowerPoint Presentation</vt:lpstr>
      <vt:lpstr>Projects in U.S.</vt:lpstr>
      <vt:lpstr>What Global Grants have you been involved in?</vt:lpstr>
      <vt:lpstr>So why be involved in Global Grants?</vt:lpstr>
      <vt:lpstr>End of Part 1</vt:lpstr>
      <vt:lpstr>What does it take to make  a Global Grant become reality?</vt:lpstr>
      <vt:lpstr>Defining and Designing your Project</vt:lpstr>
      <vt:lpstr>We often start here:</vt:lpstr>
      <vt:lpstr>Then we look at the Application!</vt:lpstr>
      <vt:lpstr>Projects to join</vt:lpstr>
      <vt:lpstr>Example of a Project to join: Heart 2 Heart</vt:lpstr>
      <vt:lpstr>Projects you have joined</vt:lpstr>
      <vt:lpstr>Some of us are now here</vt:lpstr>
      <vt:lpstr>Be prepared to have your team:</vt:lpstr>
      <vt:lpstr>The Rotary Foundation’s Grants are Different</vt:lpstr>
      <vt:lpstr>Suggestions for the International Partner</vt:lpstr>
      <vt:lpstr>Important!!</vt:lpstr>
      <vt:lpstr>Develop your project</vt:lpstr>
      <vt:lpstr>Where is your project?</vt:lpstr>
      <vt:lpstr>Find a Host Sponsor </vt:lpstr>
      <vt:lpstr>Find potential project areas</vt:lpstr>
      <vt:lpstr>Determine beneficiaries</vt:lpstr>
      <vt:lpstr>Perform a Community Assessment</vt:lpstr>
      <vt:lpstr>Areas of Focus and Goals</vt:lpstr>
      <vt:lpstr>Rotary International’s Seven Areas of Focus</vt:lpstr>
      <vt:lpstr>Rotary’s Seven Areas of Focus</vt:lpstr>
      <vt:lpstr>Policy – Water and Sanitation</vt:lpstr>
      <vt:lpstr>Steps of the Process</vt:lpstr>
      <vt:lpstr>Define your Project</vt:lpstr>
      <vt:lpstr>End of Part 2</vt:lpstr>
      <vt:lpstr>Conclusion of Defining your Project</vt:lpstr>
      <vt:lpstr>Completing a Global Grant Application</vt:lpstr>
      <vt:lpstr>Can be Overwhelming at first</vt:lpstr>
      <vt:lpstr>Global Grant Application Template</vt:lpstr>
      <vt:lpstr>Global Grant Application Tabs / Steps</vt:lpstr>
      <vt:lpstr>Do the easy items first</vt:lpstr>
      <vt:lpstr>Identify the Team Members</vt:lpstr>
      <vt:lpstr>Memorandum of Understanding</vt:lpstr>
      <vt:lpstr>Host Sponsor’s Responsibilities</vt:lpstr>
      <vt:lpstr>International Sponsor’s Responsibilities</vt:lpstr>
      <vt:lpstr>Cooperating Organization’s Responsibilities</vt:lpstr>
      <vt:lpstr>What could go wrong?</vt:lpstr>
      <vt:lpstr>Conflict of Interest</vt:lpstr>
      <vt:lpstr>Project Plan</vt:lpstr>
      <vt:lpstr>Sustainability</vt:lpstr>
      <vt:lpstr>Stewardship</vt:lpstr>
      <vt:lpstr>Contingency Planning</vt:lpstr>
      <vt:lpstr>Monitoring, Evaluating, and Reporting</vt:lpstr>
      <vt:lpstr>Measuring Success</vt:lpstr>
      <vt:lpstr>Budget</vt:lpstr>
      <vt:lpstr>Funding</vt:lpstr>
      <vt:lpstr>Funding Exercise</vt:lpstr>
      <vt:lpstr>Approval Steps</vt:lpstr>
      <vt:lpstr>You are now ready to submit your grant</vt:lpstr>
      <vt:lpstr>Call to Action</vt:lpstr>
      <vt:lpstr>D6780 Global Grant Help</vt:lpstr>
      <vt:lpstr>Exit Poll</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Jim Roxlo</cp:lastModifiedBy>
  <cp:revision>843</cp:revision>
  <cp:lastPrinted>2019-08-01T17:18:17Z</cp:lastPrinted>
  <dcterms:created xsi:type="dcterms:W3CDTF">2010-04-16T20:11:30Z</dcterms:created>
  <dcterms:modified xsi:type="dcterms:W3CDTF">2024-10-26T01:01:36Z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Powerpoint template using the new brand guidelines. This presentation has a blue gray background on the cover and throughout the other slides.</vt:lpwstr>
  </property>
  <property fmtid="{D5CDD505-2E9C-101B-9397-08002B2CF9AE}" pid="4" name="Status">
    <vt:lpwstr>In Review</vt:lpwstr>
  </property>
  <property fmtid="{D5CDD505-2E9C-101B-9397-08002B2CF9AE}" pid="5" name="WhenToUse">
    <vt:lpwstr/>
  </property>
</Properties>
</file>